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jpeg" ContentType="image/jpeg"/>
  <Default Extension="JPG" ContentType="image/.jpg"/>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308" r:id="rId3"/>
    <p:sldId id="2310" r:id="rId5"/>
    <p:sldId id="2214" r:id="rId6"/>
    <p:sldId id="2311" r:id="rId7"/>
    <p:sldId id="2312" r:id="rId8"/>
    <p:sldId id="2313" r:id="rId9"/>
    <p:sldId id="2314" r:id="rId10"/>
    <p:sldId id="2315" r:id="rId11"/>
    <p:sldId id="2316" r:id="rId12"/>
    <p:sldId id="2317" r:id="rId13"/>
    <p:sldId id="2318" r:id="rId14"/>
    <p:sldId id="2319" r:id="rId15"/>
    <p:sldId id="2320" r:id="rId16"/>
    <p:sldId id="2321" r:id="rId17"/>
    <p:sldId id="2322" r:id="rId18"/>
    <p:sldId id="2332" r:id="rId19"/>
    <p:sldId id="2333" r:id="rId20"/>
    <p:sldId id="2334" r:id="rId21"/>
    <p:sldId id="2335" r:id="rId22"/>
    <p:sldId id="2336" r:id="rId23"/>
    <p:sldId id="2337" r:id="rId24"/>
    <p:sldId id="2338" r:id="rId25"/>
    <p:sldId id="2339" r:id="rId26"/>
    <p:sldId id="2309" r:id="rId27"/>
  </p:sldIdLst>
  <p:sldSz cx="12192000" cy="6858000"/>
  <p:notesSz cx="9928225" cy="6797675"/>
  <p:custDataLst>
    <p:tags r:id="rId32"/>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46"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ovo" initials="L" lastIdx="1" clrIdx="0"/>
  <p:cmAuthor id="1" name="dpbstudio002@163.com" initials="d" lastIdx="1" clrIdx="0"/>
  <p:cmAuthor id="2" name="qiumin@sdic.com.cn" initials="q" lastIdx="10" clrIdx="1"/>
  <p:cmAuthor id="3" name="崔瑶瑶" initials="崔瑶瑶" lastIdx="1" clrIdx="2"/>
  <p:cmAuthor id="4" name="John" initials="J" lastIdx="4" clrIdx="3"/>
  <p:cmAuthor id="5" name="郭建龙" initials="郭建龙" lastIdx="34" clrIdx="4"/>
  <p:cmAuthor id="6" name=" " initials="" lastIdx="2" clrIdx="5"/>
  <p:cmAuthor id="7" name="1206988966@qq.com" initials="1" lastIdx="1" clrIdx="2"/>
  <p:cmAuthor id="8" name="guojianlong" initials="g" lastIdx="1" clrIdx="7"/>
  <p:cmAuthor id="9" name="zhangmengze" initials="z" lastIdx="1" clrIdx="8"/>
  <p:cmAuthor id="10" name="liujing" initials="l" lastIdx="1" clrIdx="9"/>
  <p:cmAuthor id="11" name="zhangqiwen" initials="z" lastIdx="5" clrIdx="10"/>
  <p:cmAuthor id="12" name="yiyiyi" initials="y" lastIdx="1" clrIdx="11"/>
  <p:cmAuthor id="13" name="fengyue" initials="f" lastIdx="4" clrIdx="12"/>
  <p:cmAuthor id="14" name="李丹" initials="Jane" lastIdx="1" clrIdx="13"/>
  <p:cmAuthor id="455190165" name="duanyuxuan" initials="d" lastIdx="1" clrIdx="13"/>
  <p:cmAuthor id="17" name="未知用户1" initials="未知用户1" lastIdx="4" clrIdx="14"/>
  <p:cmAuthor id="75" name="作者" initials="A" lastIdx="0" clrIdx="24"/>
  <p:cmAuthor id="1075433960" name="admin" initials="a" lastIdx="1" clrIdx="13"/>
  <p:cmAuthor id="1665653647" name="刘静" initials="刘" lastIdx="2" clrIdx="19"/>
  <p:cmAuthor id="1075433961" name="杨欣茹" initials="杨欣茹" lastIdx="1" clrIdx="15"/>
  <p:cmAuthor id="1075433962" name="zhaochs春飞" initials="z" lastIdx="1" clrIdx="1075433961"/>
  <p:cmAuthor id="1665653651" name="黄璐璐" initials="黄" lastIdx="6" clrIdx="12"/>
  <p:cmAuthor id="1665653652" name="邱明明" initials="邱明明" lastIdx="19" clrIdx="107543396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BE382D"/>
    <a:srgbClr val="7F7F7F"/>
    <a:srgbClr val="595959"/>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999"/>
    <p:restoredTop sz="95519"/>
  </p:normalViewPr>
  <p:slideViewPr>
    <p:cSldViewPr snapToGrid="0" showGuides="1">
      <p:cViewPr varScale="1">
        <p:scale>
          <a:sx n="101" d="100"/>
          <a:sy n="101" d="100"/>
        </p:scale>
        <p:origin x="528" y="68"/>
      </p:cViewPr>
      <p:guideLst>
        <p:guide orient="horz" pos="2146"/>
        <p:guide pos="2880"/>
      </p:guideLst>
    </p:cSldViewPr>
  </p:slideViewPr>
  <p:outlineViewPr>
    <p:cViewPr>
      <p:scale>
        <a:sx n="33" d="100"/>
        <a:sy n="33" d="100"/>
      </p:scale>
      <p:origin x="0" y="0"/>
    </p:cViewPr>
  </p:outlin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73.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4302125" cy="341313"/>
          </a:xfrm>
          <a:prstGeom prst="rect">
            <a:avLst/>
          </a:prstGeom>
        </p:spPr>
        <p:txBody>
          <a:bodyPr vert="horz" lIns="92117" tIns="46058" rIns="92117" bIns="46058"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5622925" y="0"/>
            <a:ext cx="4303713" cy="341313"/>
          </a:xfrm>
          <a:prstGeom prst="rect">
            <a:avLst/>
          </a:prstGeom>
        </p:spPr>
        <p:txBody>
          <a:bodyPr vert="horz" lIns="92117" tIns="46058" rIns="92117" bIns="46058" rtlCol="0"/>
          <a:lstStyle>
            <a:lvl1pPr algn="r">
              <a:defRPr sz="1200"/>
            </a:lvl1pPr>
          </a:lstStyle>
          <a:p>
            <a:pPr fontAlgn="auto"/>
            <a:fld id="{580C7D6A-281C-47D8-BB57-A2BAEF1C2C3F}" type="datetimeFigureOut">
              <a:rPr lang="zh-CN" altLang="en-US" strike="noStrike" noProof="1" smtClean="0">
                <a:latin typeface="+mn-lt"/>
                <a:ea typeface="+mn-ea"/>
                <a:cs typeface="+mn-cs"/>
              </a:rPr>
            </a:fld>
            <a:endParaRPr lang="zh-CN" altLang="en-US" strike="noStrike" noProof="1"/>
          </a:p>
        </p:txBody>
      </p:sp>
      <p:sp>
        <p:nvSpPr>
          <p:cNvPr id="9220" name="幻灯片图像占位符 3"/>
          <p:cNvSpPr>
            <a:spLocks noGrp="1" noRot="1" noChangeAspect="1"/>
          </p:cNvSpPr>
          <p:nvPr>
            <p:ph type="sldImg"/>
          </p:nvPr>
        </p:nvSpPr>
        <p:spPr>
          <a:xfrm>
            <a:off x="2925763" y="849313"/>
            <a:ext cx="4076700" cy="2293937"/>
          </a:xfrm>
          <a:prstGeom prst="rect">
            <a:avLst/>
          </a:prstGeom>
          <a:noFill/>
          <a:ln w="12700" cap="flat" cmpd="sng">
            <a:solidFill>
              <a:srgbClr val="000000"/>
            </a:solidFill>
            <a:prstDash val="solid"/>
            <a:round/>
            <a:headEnd type="none" w="med" len="med"/>
            <a:tailEnd type="none" w="med" len="med"/>
          </a:ln>
        </p:spPr>
      </p:sp>
      <p:sp>
        <p:nvSpPr>
          <p:cNvPr id="9221" name="备注占位符 4"/>
          <p:cNvSpPr>
            <a:spLocks noGrp="1"/>
          </p:cNvSpPr>
          <p:nvPr>
            <p:ph type="body" sz="quarter"/>
          </p:nvPr>
        </p:nvSpPr>
        <p:spPr>
          <a:xfrm>
            <a:off x="992188" y="3271838"/>
            <a:ext cx="7943850" cy="2676525"/>
          </a:xfrm>
          <a:prstGeom prst="rect">
            <a:avLst/>
          </a:prstGeom>
          <a:noFill/>
          <a:ln w="9525">
            <a:noFill/>
          </a:ln>
        </p:spPr>
        <p:txBody>
          <a:bodyPr vert="horz" lIns="92117" tIns="46058" rIns="92117" bIns="46058" anchor="t" anchorCtr="0"/>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456363"/>
            <a:ext cx="4302125" cy="341313"/>
          </a:xfrm>
          <a:prstGeom prst="rect">
            <a:avLst/>
          </a:prstGeom>
        </p:spPr>
        <p:txBody>
          <a:bodyPr vert="horz" lIns="92117" tIns="46058" rIns="92117" bIns="46058"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5622925" y="6456363"/>
            <a:ext cx="4303713" cy="341313"/>
          </a:xfrm>
          <a:prstGeom prst="rect">
            <a:avLst/>
          </a:prstGeom>
        </p:spPr>
        <p:txBody>
          <a:bodyPr vert="horz" lIns="92117" tIns="46058" rIns="92117" bIns="46058" rtlCol="0" anchor="b"/>
          <a:lstStyle>
            <a:lvl1pPr algn="r">
              <a:defRPr sz="1200"/>
            </a:lvl1pPr>
          </a:lstStyle>
          <a:p>
            <a:pPr fontAlgn="auto"/>
            <a:fld id="{DE67B8BE-8968-494F-B24E-2437871F875B}"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ChangeArrowheads="1" noTextEdit="1"/>
          </p:cNvSpPr>
          <p:nvPr>
            <p:ph type="sldImg" idx="4294967295"/>
          </p:nvPr>
        </p:nvSpPr>
        <p:spPr bwMode="auto">
          <a:xfrm>
            <a:off x="5470525" y="374650"/>
            <a:ext cx="3338513" cy="1878013"/>
          </a:xfrm>
          <a:noFill/>
          <a:ln>
            <a:solidFill>
              <a:srgbClr val="000000"/>
            </a:solidFill>
            <a:miter lim="800000"/>
          </a:ln>
        </p:spPr>
      </p:sp>
      <p:sp>
        <p:nvSpPr>
          <p:cNvPr id="18435" name="备注占位符 2"/>
          <p:cNvSpPr>
            <a:spLocks noGrp="1" noChangeArrowheads="1"/>
          </p:cNvSpPr>
          <p:nvPr>
            <p:ph type="body" idx="4294967295"/>
          </p:nvPr>
        </p:nvSpPr>
        <p:spPr bwMode="auto">
          <a:noFill/>
        </p:spPr>
        <p:txBody>
          <a:bodyPr wrap="square" numCol="1" anchor="t" anchorCtr="0" compatLnSpc="1"/>
          <a:lstStyle/>
          <a:p>
            <a:pPr eaLnBrk="1" hangingPunct="1"/>
            <a:endParaRPr lang="zh-CN" altLang="en-US"/>
          </a:p>
        </p:txBody>
      </p:sp>
      <p:sp>
        <p:nvSpPr>
          <p:cNvPr id="18436" name="灯片编号占位符 3"/>
          <p:cNvSpPr>
            <a:spLocks noGrp="1" noChangeArrowheads="1"/>
          </p:cNvSpPr>
          <p:nvPr>
            <p:ph type="sldNum" sz="quarter" idx="5"/>
          </p:nvPr>
        </p:nvSpPr>
        <p:spPr bwMode="auto">
          <a:noFill/>
          <a:ln>
            <a:miter lim="800000"/>
          </a:ln>
        </p:spPr>
        <p:txBody>
          <a:bodyPr/>
          <a:lstStyle/>
          <a:p>
            <a:pPr marL="0" marR="0" lvl="0" indent="0" algn="r" defTabSz="921385" rtl="0" eaLnBrk="1" fontAlgn="auto" latinLnBrk="0" hangingPunct="1">
              <a:lnSpc>
                <a:spcPct val="100000"/>
              </a:lnSpc>
              <a:spcBef>
                <a:spcPts val="0"/>
              </a:spcBef>
              <a:spcAft>
                <a:spcPts val="0"/>
              </a:spcAft>
              <a:buClrTx/>
              <a:buSzTx/>
              <a:buFontTx/>
              <a:buNone/>
              <a:defRPr/>
            </a:pPr>
            <a:fld id="{C2F600A9-8B19-49CE-81E1-F5A15CE78FCD}" type="slidenum">
              <a:rPr kumimoji="0" lang="en-US" altLang="zh-CN"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rPr>
            </a:fld>
            <a:endParaRPr kumimoji="0" lang="en-US" altLang="zh-CN"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5470525" y="374650"/>
            <a:ext cx="3338513" cy="1878013"/>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681EFD7-B35A-49F0-B5E7-8A264905775A}" type="slidenum">
              <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5470525" y="374650"/>
            <a:ext cx="3338513" cy="1878013"/>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681EFD7-B35A-49F0-B5E7-8A264905775A}" type="slidenum">
              <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5470525" y="374650"/>
            <a:ext cx="3338513" cy="1878013"/>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681EFD7-B35A-49F0-B5E7-8A264905775A}" type="slidenum">
              <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5470525" y="374650"/>
            <a:ext cx="3338513" cy="1878013"/>
          </a:xfrm>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681EFD7-B35A-49F0-B5E7-8A264905775A}" type="slidenum">
              <a:rPr kumimoji="0" lang="en-US" altLang="zh-CN"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2117" tIns="46058" rIns="92117" bIns="46058" anchor="t" anchorCtr="0"/>
          <a:p>
            <a:pPr lvl="0"/>
            <a:endParaRPr lang="zh-CN" altLang="en-US" dirty="0"/>
          </a:p>
        </p:txBody>
      </p:sp>
      <p:sp>
        <p:nvSpPr>
          <p:cNvPr id="12291" name="灯片编号占位符 3"/>
          <p:cNvSpPr>
            <a:spLocks noGrp="1"/>
          </p:cNvSpPr>
          <p:nvPr>
            <p:ph type="sldNum" sz="quarter"/>
          </p:nvPr>
        </p:nvSpPr>
        <p:spPr>
          <a:xfrm>
            <a:off x="5622925" y="6456363"/>
            <a:ext cx="4303713" cy="341312"/>
          </a:xfrm>
          <a:prstGeom prst="rect">
            <a:avLst/>
          </a:prstGeom>
          <a:noFill/>
          <a:ln w="9525">
            <a:noFill/>
          </a:ln>
        </p:spPr>
        <p:txBody>
          <a:bodyPr vert="horz" lIns="92117" tIns="46058" rIns="92117" bIns="46058" anchor="b" anchorCtr="0"/>
          <a:p>
            <a:pPr lvl="0" algn="r"/>
            <a:fld id="{9A0DB2DC-4C9A-4742-B13C-FB6460FD3503}" type="slidenum">
              <a:rPr lang="zh-CN" altLang="en-US" sz="1200">
                <a:latin typeface="等线" panose="02010600030101010101" charset="-122"/>
                <a:ea typeface="等线" panose="02010600030101010101" charset="-122"/>
              </a:rPr>
            </a:fld>
            <a:endParaRPr lang="zh-CN" altLang="en-US" sz="1200">
              <a:latin typeface="等线" panose="02010600030101010101" charset="-122"/>
              <a:ea typeface="等线" panose="02010600030101010101"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ChangeArrowheads="1" noTextEdit="1"/>
          </p:cNvSpPr>
          <p:nvPr>
            <p:ph type="sldImg" idx="4294967295"/>
          </p:nvPr>
        </p:nvSpPr>
        <p:spPr bwMode="auto">
          <a:xfrm>
            <a:off x="5470525" y="374650"/>
            <a:ext cx="3338513" cy="1878013"/>
          </a:xfrm>
          <a:noFill/>
          <a:ln>
            <a:solidFill>
              <a:srgbClr val="000000"/>
            </a:solidFill>
            <a:miter lim="800000"/>
          </a:ln>
        </p:spPr>
      </p:sp>
      <p:sp>
        <p:nvSpPr>
          <p:cNvPr id="18435" name="备注占位符 2"/>
          <p:cNvSpPr>
            <a:spLocks noGrp="1" noChangeArrowheads="1"/>
          </p:cNvSpPr>
          <p:nvPr>
            <p:ph type="body" idx="4294967295"/>
          </p:nvPr>
        </p:nvSpPr>
        <p:spPr bwMode="auto">
          <a:noFill/>
        </p:spPr>
        <p:txBody>
          <a:bodyPr wrap="square" numCol="1" anchor="t" anchorCtr="0" compatLnSpc="1"/>
          <a:lstStyle/>
          <a:p>
            <a:pPr eaLnBrk="1" hangingPunct="1"/>
            <a:endParaRPr lang="zh-CN" altLang="en-US"/>
          </a:p>
        </p:txBody>
      </p:sp>
      <p:sp>
        <p:nvSpPr>
          <p:cNvPr id="18436" name="灯片编号占位符 3"/>
          <p:cNvSpPr>
            <a:spLocks noGrp="1" noChangeArrowheads="1"/>
          </p:cNvSpPr>
          <p:nvPr>
            <p:ph type="sldNum" sz="quarter" idx="5"/>
          </p:nvPr>
        </p:nvSpPr>
        <p:spPr bwMode="auto">
          <a:noFill/>
          <a:ln>
            <a:miter lim="800000"/>
          </a:ln>
        </p:spPr>
        <p:txBody>
          <a:bodyPr/>
          <a:lstStyle/>
          <a:p>
            <a:pPr defTabSz="921385"/>
            <a:fld id="{C2F600A9-8B19-49CE-81E1-F5A15CE78FCD}" type="slidenum">
              <a:rPr lang="en-US" altLang="zh-CN" sz="1800">
                <a:solidFill>
                  <a:srgbClr val="000000"/>
                </a:solidFill>
              </a:rPr>
            </a:fld>
            <a:endParaRPr lang="en-US" altLang="zh-CN" sz="18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image" Target="../media/image2.emf"/><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5123" name="图片 1" descr="26cf4b44d86b8b0c0a8afdb022ac57f"/>
          <p:cNvPicPr>
            <a:picLocks noChangeAspect="1"/>
          </p:cNvPicPr>
          <p:nvPr userDrawn="1"/>
        </p:nvPicPr>
        <p:blipFill>
          <a:blip r:embed="rId2"/>
          <a:stretch>
            <a:fillRect/>
          </a:stretch>
        </p:blipFill>
        <p:spPr>
          <a:xfrm>
            <a:off x="10188575" y="73025"/>
            <a:ext cx="2003425" cy="728663"/>
          </a:xfrm>
          <a:prstGeom prst="rect">
            <a:avLst/>
          </a:prstGeom>
          <a:noFill/>
          <a:ln w="9525">
            <a:noFill/>
          </a:ln>
        </p:spPr>
      </p:pic>
      <p:sp>
        <p:nvSpPr>
          <p:cNvPr id="5" name="文本占位符 4"/>
          <p:cNvSpPr>
            <a:spLocks noGrp="1"/>
          </p:cNvSpPr>
          <p:nvPr>
            <p:ph type="body" sz="quarter" idx="10"/>
          </p:nvPr>
        </p:nvSpPr>
        <p:spPr>
          <a:xfrm>
            <a:off x="594000" y="486000"/>
            <a:ext cx="9151200" cy="522000"/>
          </a:xfrm>
        </p:spPr>
        <p:txBody>
          <a:bodyPr>
            <a:noAutofit/>
          </a:bodyPr>
          <a:lstStyle>
            <a:lvl1pPr marL="0" indent="0">
              <a:buNone/>
              <a:defRPr sz="2800" b="1">
                <a:latin typeface="+mn-lt"/>
                <a:ea typeface="+mn-ea"/>
              </a:defRPr>
            </a:lvl1pPr>
            <a:lvl2pPr marL="457200" indent="0">
              <a:buNone/>
              <a:defRPr sz="2800" b="1">
                <a:latin typeface="+mn-lt"/>
                <a:ea typeface="+mn-ea"/>
              </a:defRPr>
            </a:lvl2pPr>
            <a:lvl3pPr marL="914400" indent="0">
              <a:buNone/>
              <a:defRPr sz="2800" b="1">
                <a:latin typeface="+mn-lt"/>
                <a:ea typeface="+mn-ea"/>
              </a:defRPr>
            </a:lvl3pPr>
            <a:lvl4pPr marL="1371600" indent="0">
              <a:buNone/>
              <a:defRPr sz="2800" b="1">
                <a:latin typeface="+mn-lt"/>
                <a:ea typeface="+mn-ea"/>
              </a:defRPr>
            </a:lvl4pPr>
            <a:lvl5pPr marL="1828800" indent="0">
              <a:buNone/>
              <a:defRPr sz="2800" b="1">
                <a:latin typeface="+mn-lt"/>
                <a:ea typeface="+mn-ea"/>
              </a:defRPr>
            </a:lvl5pPr>
          </a:lstStyle>
          <a:p>
            <a:pPr lvl="0" fontAlgn="auto"/>
            <a:r>
              <a:rPr lang="zh-CN" altLang="en-US" strike="noStrike" noProof="1" dirty="0"/>
              <a:t>单击此处编辑母版文本样式</a:t>
            </a:r>
            <a:endParaRPr lang="zh-CN" altLang="en-US" strike="noStrike" noProof="1" dirty="0"/>
          </a:p>
        </p:txBody>
      </p:sp>
      <p:sp>
        <p:nvSpPr>
          <p:cNvPr id="3" name="灯片编号占位符 5"/>
          <p:cNvSpPr>
            <a:spLocks noGrp="1"/>
          </p:cNvSpPr>
          <p:nvPr>
            <p:ph type="sldNum" sz="quarter" idx="4"/>
          </p:nvPr>
        </p:nvSpPr>
        <p:spPr>
          <a:xfrm>
            <a:off x="8753475" y="6364288"/>
            <a:ext cx="2744788" cy="122238"/>
          </a:xfrm>
          <a:prstGeom prst="rect">
            <a:avLst/>
          </a:prstGeom>
        </p:spPr>
        <p:txBody>
          <a:bodyPr vert="horz" lIns="0" tIns="0" rIns="0" bIns="0" rtlCol="0" anchor="ctr">
            <a:noAutofit/>
          </a:bodyPr>
          <a:lstStyle>
            <a:lvl1pPr algn="r">
              <a:defRPr sz="800">
                <a:solidFill>
                  <a:schemeClr val="bg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日期占位符 1"/>
          <p:cNvSpPr>
            <a:spLocks noGrp="1"/>
          </p:cNvSpPr>
          <p:nvPr>
            <p:ph type="dt" sz="half" idx="11"/>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
        <p:nvSpPr>
          <p:cNvPr id="4" name="页脚占位符 3"/>
          <p:cNvSpPr>
            <a:spLocks noGrp="1"/>
          </p:cNvSpPr>
          <p:nvPr>
            <p:ph type="ftr" sz="quarter" idx="12"/>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graphicFrame>
        <p:nvGraphicFramePr>
          <p:cNvPr id="6147" name="对象 4"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8" name="" r:id="rId3" imgW="12700" imgH="12700" progId="TCLayout.ActiveDocument.1">
                  <p:embed/>
                </p:oleObj>
              </mc:Choice>
              <mc:Fallback>
                <p:oleObj name="" r:id="rId3" imgW="12700" imgH="12700" progId="TCLayout.ActiveDocument.1">
                  <p:embed/>
                  <p:pic>
                    <p:nvPicPr>
                      <p:cNvPr id="0" name="图片 3077"/>
                      <p:cNvPicPr/>
                      <p:nvPr/>
                    </p:nvPicPr>
                    <p:blipFill>
                      <a:blip r:embed="rId4"/>
                      <a:stretch>
                        <a:fillRect/>
                      </a:stretch>
                    </p:blipFill>
                    <p:spPr>
                      <a:xfrm>
                        <a:off x="1588" y="1588"/>
                        <a:ext cx="1587" cy="1587"/>
                      </a:xfrm>
                      <a:prstGeom prst="rect">
                        <a:avLst/>
                      </a:prstGeom>
                      <a:noFill/>
                      <a:ln w="38100">
                        <a:noFill/>
                        <a:miter/>
                      </a:ln>
                    </p:spPr>
                  </p:pic>
                </p:oleObj>
              </mc:Fallback>
            </mc:AlternateContent>
          </a:graphicData>
        </a:graphic>
      </p:graphicFrame>
      <p:pic>
        <p:nvPicPr>
          <p:cNvPr id="6148" name="图片 1" descr="26cf4b44d86b8b0c0a8afdb022ac57f"/>
          <p:cNvPicPr>
            <a:picLocks noChangeAspect="1"/>
          </p:cNvPicPr>
          <p:nvPr userDrawn="1"/>
        </p:nvPicPr>
        <p:blipFill>
          <a:blip r:embed="rId5"/>
          <a:stretch>
            <a:fillRect/>
          </a:stretch>
        </p:blipFill>
        <p:spPr>
          <a:xfrm>
            <a:off x="10185400" y="238125"/>
            <a:ext cx="1739900" cy="631825"/>
          </a:xfrm>
          <a:prstGeom prst="rect">
            <a:avLst/>
          </a:prstGeom>
          <a:noFill/>
          <a:ln w="9525">
            <a:noFill/>
          </a:ln>
        </p:spPr>
      </p:pic>
      <p:sp>
        <p:nvSpPr>
          <p:cNvPr id="23" name="标题 22"/>
          <p:cNvSpPr>
            <a:spLocks noGrp="1"/>
          </p:cNvSpPr>
          <p:nvPr>
            <p:ph type="title"/>
          </p:nvPr>
        </p:nvSpPr>
        <p:spPr>
          <a:xfrm>
            <a:off x="693920" y="182881"/>
            <a:ext cx="8721471" cy="820421"/>
          </a:xfrm>
          <a:prstGeom prst="rect">
            <a:avLst/>
          </a:prstGeom>
        </p:spPr>
        <p:txBody>
          <a:bodyPr vert="horz" lIns="0" tIns="0" rIns="0" bIns="0" anchor="b"/>
          <a:lstStyle>
            <a:lvl1pPr algn="l">
              <a:defRPr sz="3200" b="1" i="0">
                <a:solidFill>
                  <a:schemeClr val="accent1"/>
                </a:solidFill>
                <a:latin typeface="+mj-lt"/>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25" name="文本占位符 24"/>
          <p:cNvSpPr>
            <a:spLocks noGrp="1"/>
          </p:cNvSpPr>
          <p:nvPr>
            <p:ph type="body" sz="quarter" idx="10"/>
          </p:nvPr>
        </p:nvSpPr>
        <p:spPr>
          <a:xfrm>
            <a:off x="693919" y="1371600"/>
            <a:ext cx="10804163" cy="4775200"/>
          </a:xfrm>
          <a:prstGeom prst="rect">
            <a:avLst/>
          </a:prstGeom>
        </p:spPr>
        <p:txBody>
          <a:bodyPr lIns="0" tIns="0" rIns="0" bIns="0"/>
          <a:lstStyle>
            <a:lvl1pPr marL="342900" indent="-342900">
              <a:spcBef>
                <a:spcPts val="1200"/>
              </a:spcBef>
              <a:buClr>
                <a:schemeClr val="accent1"/>
              </a:buClr>
              <a:buSzPct val="80000"/>
              <a:buFont typeface="Wingdings" panose="05000000000000000000" pitchFamily="2" charset="2"/>
              <a:buChar char=""/>
              <a:defRPr sz="1600">
                <a:latin typeface="+mj-lt"/>
              </a:defRPr>
            </a:lvl1pPr>
            <a:lvl2pPr marL="622300" indent="-285750">
              <a:spcBef>
                <a:spcPts val="1200"/>
              </a:spcBef>
              <a:buClr>
                <a:schemeClr val="accent1"/>
              </a:buClr>
              <a:buFont typeface="Symbol" panose="05050102010706020507" pitchFamily="18" charset="2"/>
              <a:buChar char="-"/>
              <a:defRPr sz="1600">
                <a:latin typeface="+mj-lt"/>
              </a:defRPr>
            </a:lvl2pPr>
            <a:lvl3pPr marL="990600" indent="-266700" defTabSz="450850">
              <a:spcBef>
                <a:spcPts val="1200"/>
              </a:spcBef>
              <a:buClr>
                <a:schemeClr val="accent1"/>
              </a:buClr>
              <a:buFont typeface="Symbol" panose="05050102010706020507" pitchFamily="18" charset="2"/>
              <a:buChar char="-"/>
              <a:defRPr sz="1600">
                <a:latin typeface="+mj-lt"/>
              </a:defRPr>
            </a:lvl3pPr>
            <a:lvl4pPr marL="1257300" indent="-266700">
              <a:spcBef>
                <a:spcPts val="1200"/>
              </a:spcBef>
              <a:buClr>
                <a:schemeClr val="accent1"/>
              </a:buClr>
              <a:buFont typeface="Symbol" panose="05050102010706020507" pitchFamily="18" charset="2"/>
              <a:buChar char="-"/>
              <a:defRPr sz="1600">
                <a:latin typeface="+mj-lt"/>
              </a:defRPr>
            </a:lvl4pPr>
            <a:lvl5pPr marL="1612900" indent="-266700">
              <a:spcBef>
                <a:spcPts val="1200"/>
              </a:spcBef>
              <a:buClr>
                <a:schemeClr val="accent1"/>
              </a:buClr>
              <a:buFont typeface="Symbol" panose="05050102010706020507" pitchFamily="18" charset="2"/>
              <a:buChar char="-"/>
              <a:defRPr sz="1600">
                <a:latin typeface="+mj-lt"/>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6" name="灯片编号占位符 5"/>
          <p:cNvSpPr>
            <a:spLocks noGrp="1"/>
          </p:cNvSpPr>
          <p:nvPr>
            <p:ph type="sldNum" sz="quarter" idx="4"/>
          </p:nvPr>
        </p:nvSpPr>
        <p:spPr>
          <a:xfrm>
            <a:off x="8753475" y="6364288"/>
            <a:ext cx="2744788" cy="122238"/>
          </a:xfrm>
          <a:prstGeom prst="rect">
            <a:avLst/>
          </a:prstGeom>
        </p:spPr>
        <p:txBody>
          <a:bodyPr vert="horz" lIns="0" tIns="0" rIns="0" bIns="0" rtlCol="0" anchor="ctr">
            <a:noAutofit/>
          </a:bodyPr>
          <a:lstStyle>
            <a:lvl1pPr algn="r">
              <a:defRPr sz="800">
                <a:solidFill>
                  <a:schemeClr val="bg1">
                    <a:lumMod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日期占位符 1"/>
          <p:cNvSpPr>
            <a:spLocks noGrp="1"/>
          </p:cNvSpPr>
          <p:nvPr>
            <p:ph type="dt" sz="half" idx="11"/>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
        <p:nvSpPr>
          <p:cNvPr id="3" name="页脚占位符 2"/>
          <p:cNvSpPr>
            <a:spLocks noGrp="1"/>
          </p:cNvSpPr>
          <p:nvPr>
            <p:ph type="ftr" sz="quarter" idx="12"/>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 Id="rId3"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graphicFrame>
        <p:nvGraphicFramePr>
          <p:cNvPr id="2050" name="对象 6" hidden="1"/>
          <p:cNvGraphicFramePr>
            <a:graphicFrameLocks noChangeAspect="1"/>
          </p:cNvGraphicFramePr>
          <p:nvPr userDrawn="1">
            <p:custDataLst>
              <p:tags r:id="rId3"/>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1" name="" r:id="rId4" imgW="10160" imgH="10160" progId="TCLayout.ActiveDocument.1">
                  <p:embed/>
                </p:oleObj>
              </mc:Choice>
              <mc:Fallback>
                <p:oleObj name="" r:id="rId4" imgW="10160" imgH="10160" progId="TCLayout.ActiveDocument.1">
                  <p:embed/>
                  <p:pic>
                    <p:nvPicPr>
                      <p:cNvPr id="0" name="图片 3080"/>
                      <p:cNvPicPr/>
                      <p:nvPr/>
                    </p:nvPicPr>
                    <p:blipFill>
                      <a:blip r:embed="rId5"/>
                      <a:stretch>
                        <a:fillRect/>
                      </a:stretch>
                    </p:blipFill>
                    <p:spPr>
                      <a:xfrm>
                        <a:off x="1588" y="1588"/>
                        <a:ext cx="1587" cy="1587"/>
                      </a:xfrm>
                      <a:prstGeom prst="rect">
                        <a:avLst/>
                      </a:prstGeom>
                      <a:noFill/>
                      <a:ln w="38100">
                        <a:noFill/>
                        <a:miter/>
                      </a:ln>
                    </p:spPr>
                  </p:pic>
                </p:oleObj>
              </mc:Fallback>
            </mc:AlternateContent>
          </a:graphicData>
        </a:graphic>
      </p:graphicFrame>
      <p:sp>
        <p:nvSpPr>
          <p:cNvPr id="2051"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a:t>单击此处编辑母版标题样式</a:t>
            </a:r>
            <a:endParaRPr lang="zh-CN" altLang="en-US"/>
          </a:p>
        </p:txBody>
      </p:sp>
      <p:sp>
        <p:nvSpPr>
          <p:cNvPr id="2052"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2ADA652E-90DE-46C2-936F-3148A7B114C7}" type="slidenum">
              <a:rPr kumimoji="0" lang="zh-CN" altLang="en-US" sz="1200" b="0" i="0" u="none" strike="noStrike" kern="1200" cap="none" spc="0" normalizeH="0" baseline="0" noProof="0" smtClean="0">
                <a:ln>
                  <a:noFill/>
                </a:ln>
                <a:solidFill>
                  <a:prstClr val="black">
                    <a:tint val="75000"/>
                  </a:prstClr>
                </a:solidFill>
                <a:effectLst/>
                <a:uLnTx/>
                <a:uFillTx/>
                <a:latin typeface="Arial" panose="020B0604020202020204"/>
                <a:ea typeface="微软雅黑" panose="020B0503020204020204" pitchFamily="34"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Arial" panose="020B0604020202020204"/>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vmlDrawing" Target="../drawings/vmlDrawing3.vml"/><Relationship Id="rId6"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image" Target="../media/image11.jpeg"/><Relationship Id="rId6" Type="http://schemas.openxmlformats.org/officeDocument/2006/relationships/image" Target="../media/image10.png"/><Relationship Id="rId5" Type="http://schemas.microsoft.com/office/2007/relationships/hdphoto" Target="../media/image9.wdp"/><Relationship Id="rId4" Type="http://schemas.openxmlformats.org/officeDocument/2006/relationships/image" Target="../media/image8.png"/><Relationship Id="rId3" Type="http://schemas.openxmlformats.org/officeDocument/2006/relationships/image" Target="../media/image7.emf"/><Relationship Id="rId26" Type="http://schemas.openxmlformats.org/officeDocument/2006/relationships/notesSlide" Target="../notesSlides/notesSlide2.xml"/><Relationship Id="rId25" Type="http://schemas.openxmlformats.org/officeDocument/2006/relationships/vmlDrawing" Target="../drawings/vmlDrawing4.vml"/><Relationship Id="rId24" Type="http://schemas.openxmlformats.org/officeDocument/2006/relationships/slideLayout" Target="../slideLayouts/slideLayout2.xml"/><Relationship Id="rId23" Type="http://schemas.openxmlformats.org/officeDocument/2006/relationships/tags" Target="../tags/tag20.xml"/><Relationship Id="rId22" Type="http://schemas.openxmlformats.org/officeDocument/2006/relationships/tags" Target="../tags/tag19.xml"/><Relationship Id="rId21" Type="http://schemas.openxmlformats.org/officeDocument/2006/relationships/tags" Target="../tags/tag18.xml"/><Relationship Id="rId20" Type="http://schemas.openxmlformats.org/officeDocument/2006/relationships/tags" Target="../tags/tag17.xml"/><Relationship Id="rId2" Type="http://schemas.openxmlformats.org/officeDocument/2006/relationships/oleObject" Target="../embeddings/oleObject4.bin"/><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image" Target="../media/image11.jpeg"/><Relationship Id="rId6" Type="http://schemas.openxmlformats.org/officeDocument/2006/relationships/image" Target="../media/image10.png"/><Relationship Id="rId5" Type="http://schemas.microsoft.com/office/2007/relationships/hdphoto" Target="../media/image9.wdp"/><Relationship Id="rId4" Type="http://schemas.openxmlformats.org/officeDocument/2006/relationships/image" Target="../media/image8.png"/><Relationship Id="rId3" Type="http://schemas.openxmlformats.org/officeDocument/2006/relationships/image" Target="../media/image7.emf"/><Relationship Id="rId26" Type="http://schemas.openxmlformats.org/officeDocument/2006/relationships/notesSlide" Target="../notesSlides/notesSlide14.xml"/><Relationship Id="rId25" Type="http://schemas.openxmlformats.org/officeDocument/2006/relationships/vmlDrawing" Target="../drawings/vmlDrawing5.vml"/><Relationship Id="rId24" Type="http://schemas.openxmlformats.org/officeDocument/2006/relationships/slideLayout" Target="../slideLayouts/slideLayout2.xml"/><Relationship Id="rId23" Type="http://schemas.openxmlformats.org/officeDocument/2006/relationships/tags" Target="../tags/tag37.xml"/><Relationship Id="rId22" Type="http://schemas.openxmlformats.org/officeDocument/2006/relationships/tags" Target="../tags/tag36.xml"/><Relationship Id="rId21" Type="http://schemas.openxmlformats.org/officeDocument/2006/relationships/tags" Target="../tags/tag35.xml"/><Relationship Id="rId20" Type="http://schemas.openxmlformats.org/officeDocument/2006/relationships/tags" Target="../tags/tag34.xml"/><Relationship Id="rId2" Type="http://schemas.openxmlformats.org/officeDocument/2006/relationships/oleObject" Target="../embeddings/oleObject5.bin"/><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image" Target="../media/image11.jpeg"/><Relationship Id="rId6" Type="http://schemas.openxmlformats.org/officeDocument/2006/relationships/image" Target="../media/image10.png"/><Relationship Id="rId5" Type="http://schemas.microsoft.com/office/2007/relationships/hdphoto" Target="../media/image9.wdp"/><Relationship Id="rId4" Type="http://schemas.openxmlformats.org/officeDocument/2006/relationships/image" Target="../media/image8.png"/><Relationship Id="rId3" Type="http://schemas.openxmlformats.org/officeDocument/2006/relationships/image" Target="../media/image7.emf"/><Relationship Id="rId26" Type="http://schemas.openxmlformats.org/officeDocument/2006/relationships/notesSlide" Target="../notesSlides/notesSlide16.xml"/><Relationship Id="rId25" Type="http://schemas.openxmlformats.org/officeDocument/2006/relationships/vmlDrawing" Target="../drawings/vmlDrawing6.vml"/><Relationship Id="rId24" Type="http://schemas.openxmlformats.org/officeDocument/2006/relationships/slideLayout" Target="../slideLayouts/slideLayout2.xml"/><Relationship Id="rId23" Type="http://schemas.openxmlformats.org/officeDocument/2006/relationships/tags" Target="../tags/tag54.xml"/><Relationship Id="rId22" Type="http://schemas.openxmlformats.org/officeDocument/2006/relationships/tags" Target="../tags/tag53.xml"/><Relationship Id="rId21" Type="http://schemas.openxmlformats.org/officeDocument/2006/relationships/tags" Target="../tags/tag52.xml"/><Relationship Id="rId20" Type="http://schemas.openxmlformats.org/officeDocument/2006/relationships/tags" Target="../tags/tag51.xml"/><Relationship Id="rId2" Type="http://schemas.openxmlformats.org/officeDocument/2006/relationships/oleObject" Target="../embeddings/oleObject6.bin"/><Relationship Id="rId19" Type="http://schemas.openxmlformats.org/officeDocument/2006/relationships/tags" Target="../tags/tag50.xml"/><Relationship Id="rId18" Type="http://schemas.openxmlformats.org/officeDocument/2006/relationships/tags" Target="../tags/tag49.xml"/><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tags" Target="../tags/tag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tags" Target="../tags/tag56.xml"/><Relationship Id="rId7" Type="http://schemas.openxmlformats.org/officeDocument/2006/relationships/image" Target="../media/image11.jpeg"/><Relationship Id="rId6" Type="http://schemas.openxmlformats.org/officeDocument/2006/relationships/image" Target="../media/image10.png"/><Relationship Id="rId5" Type="http://schemas.microsoft.com/office/2007/relationships/hdphoto" Target="../media/image9.wdp"/><Relationship Id="rId4" Type="http://schemas.openxmlformats.org/officeDocument/2006/relationships/image" Target="../media/image8.png"/><Relationship Id="rId3" Type="http://schemas.openxmlformats.org/officeDocument/2006/relationships/image" Target="../media/image7.emf"/><Relationship Id="rId26" Type="http://schemas.openxmlformats.org/officeDocument/2006/relationships/notesSlide" Target="../notesSlides/notesSlide22.xml"/><Relationship Id="rId25" Type="http://schemas.openxmlformats.org/officeDocument/2006/relationships/vmlDrawing" Target="../drawings/vmlDrawing7.vml"/><Relationship Id="rId24" Type="http://schemas.openxmlformats.org/officeDocument/2006/relationships/slideLayout" Target="../slideLayouts/slideLayout2.xml"/><Relationship Id="rId23" Type="http://schemas.openxmlformats.org/officeDocument/2006/relationships/tags" Target="../tags/tag71.xml"/><Relationship Id="rId22" Type="http://schemas.openxmlformats.org/officeDocument/2006/relationships/tags" Target="../tags/tag70.xml"/><Relationship Id="rId21" Type="http://schemas.openxmlformats.org/officeDocument/2006/relationships/tags" Target="../tags/tag69.xml"/><Relationship Id="rId20" Type="http://schemas.openxmlformats.org/officeDocument/2006/relationships/tags" Target="../tags/tag68.xml"/><Relationship Id="rId2" Type="http://schemas.openxmlformats.org/officeDocument/2006/relationships/oleObject" Target="../embeddings/oleObject7.bin"/><Relationship Id="rId19" Type="http://schemas.openxmlformats.org/officeDocument/2006/relationships/tags" Target="../tags/tag67.xml"/><Relationship Id="rId18" Type="http://schemas.openxmlformats.org/officeDocument/2006/relationships/tags" Target="../tags/tag66.xml"/><Relationship Id="rId17" Type="http://schemas.openxmlformats.org/officeDocument/2006/relationships/tags" Target="../tags/tag65.xml"/><Relationship Id="rId16" Type="http://schemas.openxmlformats.org/officeDocument/2006/relationships/tags" Target="../tags/tag64.xml"/><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tags" Target="../tags/tag61.xml"/><Relationship Id="rId12" Type="http://schemas.openxmlformats.org/officeDocument/2006/relationships/tags" Target="../tags/tag60.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tags" Target="../tags/tag5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vmlDrawing" Target="../drawings/vmlDrawing8.vml"/><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4.emf"/><Relationship Id="rId2" Type="http://schemas.openxmlformats.org/officeDocument/2006/relationships/oleObject" Target="../embeddings/oleObject8.bin"/><Relationship Id="rId1" Type="http://schemas.openxmlformats.org/officeDocument/2006/relationships/tags" Target="../tags/tag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对象 2" hidden="1"/>
          <p:cNvGraphicFramePr>
            <a:graphicFrameLocks noChangeAspect="1"/>
          </p:cNvGraphicFramePr>
          <p:nvPr>
            <p:custDataLst>
              <p:tags r:id="rId1"/>
            </p:custDataLst>
          </p:nvPr>
        </p:nvGraphicFramePr>
        <p:xfrm>
          <a:off x="3176" y="1588"/>
          <a:ext cx="1587" cy="1587"/>
        </p:xfrm>
        <a:graphic>
          <a:graphicData uri="http://schemas.openxmlformats.org/presentationml/2006/ole">
            <mc:AlternateContent xmlns:mc="http://schemas.openxmlformats.org/markup-compatibility/2006">
              <mc:Choice xmlns:v="urn:schemas-microsoft-com:vml" Requires="v">
                <p:oleObj spid="_x0000_s2" name="think-cell 幻灯片" r:id="rId2" imgW="10160" imgH="10160" progId="TCLayout.ActiveDocument.1">
                  <p:embed/>
                </p:oleObj>
              </mc:Choice>
              <mc:Fallback>
                <p:oleObj name="think-cell 幻灯片" r:id="rId2" imgW="10160" imgH="10160" progId="TCLayout.ActiveDocument.1">
                  <p:embed/>
                  <p:pic>
                    <p:nvPicPr>
                      <p:cNvPr id="0" name="对象 2" hidde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6"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矩形 5"/>
          <p:cNvSpPr/>
          <p:nvPr/>
        </p:nvSpPr>
        <p:spPr bwMode="auto">
          <a:xfrm>
            <a:off x="-1" y="-1"/>
            <a:ext cx="12192001" cy="6857991"/>
          </a:xfrm>
          <a:prstGeom prst="rect">
            <a:avLst/>
          </a:prstGeom>
          <a:solidFill>
            <a:schemeClr val="accent2"/>
          </a:soli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grpSp>
        <p:nvGrpSpPr>
          <p:cNvPr id="39" name="组合 38"/>
          <p:cNvGrpSpPr/>
          <p:nvPr/>
        </p:nvGrpSpPr>
        <p:grpSpPr>
          <a:xfrm>
            <a:off x="-4411265" y="3846779"/>
            <a:ext cx="9142503" cy="4670681"/>
            <a:chOff x="-4411265" y="3846779"/>
            <a:chExt cx="9142503" cy="4670681"/>
          </a:xfrm>
        </p:grpSpPr>
        <p:sp>
          <p:nvSpPr>
            <p:cNvPr id="9" name="矩形 8"/>
            <p:cNvSpPr/>
            <p:nvPr/>
          </p:nvSpPr>
          <p:spPr bwMode="auto">
            <a:xfrm rot="2700000">
              <a:off x="-1740228" y="1445956"/>
              <a:ext cx="495300" cy="5296946"/>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0" name="矩形 9"/>
            <p:cNvSpPr/>
            <p:nvPr/>
          </p:nvSpPr>
          <p:spPr bwMode="auto">
            <a:xfrm rot="2700000">
              <a:off x="-1407912" y="1494448"/>
              <a:ext cx="495300" cy="6502006"/>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1" name="矩形 10"/>
            <p:cNvSpPr/>
            <p:nvPr/>
          </p:nvSpPr>
          <p:spPr bwMode="auto">
            <a:xfrm rot="2700000">
              <a:off x="-905182" y="2787302"/>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2" name="矩形 11"/>
            <p:cNvSpPr/>
            <p:nvPr/>
          </p:nvSpPr>
          <p:spPr bwMode="auto">
            <a:xfrm rot="2700000">
              <a:off x="-998919" y="3864377"/>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3" name="矩形 12"/>
            <p:cNvSpPr/>
            <p:nvPr/>
          </p:nvSpPr>
          <p:spPr bwMode="auto">
            <a:xfrm rot="2700000">
              <a:off x="78156" y="3770640"/>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5" name="矩形 14"/>
            <p:cNvSpPr/>
            <p:nvPr/>
          </p:nvSpPr>
          <p:spPr bwMode="auto">
            <a:xfrm rot="2700000">
              <a:off x="-15581" y="4847715"/>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6" name="矩形 15"/>
            <p:cNvSpPr/>
            <p:nvPr/>
          </p:nvSpPr>
          <p:spPr bwMode="auto">
            <a:xfrm rot="2700000">
              <a:off x="1061494" y="4753978"/>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7" name="矩形 16"/>
            <p:cNvSpPr/>
            <p:nvPr/>
          </p:nvSpPr>
          <p:spPr bwMode="auto">
            <a:xfrm rot="2700000">
              <a:off x="967757" y="5831053"/>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18" name="矩形 17"/>
            <p:cNvSpPr/>
            <p:nvPr/>
          </p:nvSpPr>
          <p:spPr bwMode="auto">
            <a:xfrm rot="2700000">
              <a:off x="2044832" y="5737316"/>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grpSp>
      <p:sp>
        <p:nvSpPr>
          <p:cNvPr id="25" name="矩形 24"/>
          <p:cNvSpPr/>
          <p:nvPr/>
        </p:nvSpPr>
        <p:spPr bwMode="auto">
          <a:xfrm rot="13500000">
            <a:off x="12722601" y="1205395"/>
            <a:ext cx="495300" cy="5461230"/>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26" name="矩形 25"/>
          <p:cNvSpPr/>
          <p:nvPr/>
        </p:nvSpPr>
        <p:spPr bwMode="auto">
          <a:xfrm rot="13500000">
            <a:off x="12258259" y="1552935"/>
            <a:ext cx="495300" cy="37281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27" name="矩形 26"/>
          <p:cNvSpPr/>
          <p:nvPr/>
        </p:nvSpPr>
        <p:spPr bwMode="auto">
          <a:xfrm rot="13500000">
            <a:off x="12065203" y="357066"/>
            <a:ext cx="495300" cy="4539331"/>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29" name="矩形 28"/>
          <p:cNvSpPr/>
          <p:nvPr/>
        </p:nvSpPr>
        <p:spPr bwMode="auto">
          <a:xfrm rot="13500000">
            <a:off x="11210970" y="-572796"/>
            <a:ext cx="495300" cy="4174169"/>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0" name="矩形 29"/>
          <p:cNvSpPr/>
          <p:nvPr/>
        </p:nvSpPr>
        <p:spPr bwMode="auto">
          <a:xfrm rot="13500000">
            <a:off x="10237454" y="-436162"/>
            <a:ext cx="495300" cy="38812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1" name="矩形 30"/>
          <p:cNvSpPr/>
          <p:nvPr/>
        </p:nvSpPr>
        <p:spPr bwMode="auto">
          <a:xfrm rot="13500000">
            <a:off x="9555770" y="-1834428"/>
            <a:ext cx="495300" cy="6074481"/>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2" name="矩形 31"/>
          <p:cNvSpPr/>
          <p:nvPr/>
        </p:nvSpPr>
        <p:spPr bwMode="auto">
          <a:xfrm rot="13500000">
            <a:off x="9308245" y="-1397079"/>
            <a:ext cx="495300" cy="37281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3" name="矩形 32"/>
          <p:cNvSpPr/>
          <p:nvPr/>
        </p:nvSpPr>
        <p:spPr bwMode="auto">
          <a:xfrm rot="13500000">
            <a:off x="9258269" y="-2533683"/>
            <a:ext cx="495300" cy="4134641"/>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4" name="矩形 33"/>
          <p:cNvSpPr/>
          <p:nvPr/>
        </p:nvSpPr>
        <p:spPr bwMode="auto">
          <a:xfrm rot="13500000">
            <a:off x="8130994" y="-2460739"/>
            <a:ext cx="495300" cy="4276627"/>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marL="0" marR="0" lvl="0" indent="0" algn="just" defTabSz="914400" rtl="0" eaLnBrk="1" fontAlgn="auto" latinLnBrk="0" hangingPunct="1">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Arial" panose="020B0604020202020204" pitchFamily="34" charset="0"/>
            </a:endParaRPr>
          </a:p>
        </p:txBody>
      </p:sp>
      <p:sp>
        <p:nvSpPr>
          <p:cNvPr id="3" name="TextBox 6"/>
          <p:cNvSpPr txBox="1">
            <a:spLocks noChangeArrowheads="1"/>
          </p:cNvSpPr>
          <p:nvPr/>
        </p:nvSpPr>
        <p:spPr bwMode="auto">
          <a:xfrm>
            <a:off x="393065" y="2121435"/>
            <a:ext cx="11174730" cy="1430655"/>
          </a:xfrm>
          <a:prstGeom prst="rect">
            <a:avLst/>
          </a:prstGeom>
          <a:noFill/>
          <a:ln w="9525">
            <a:noFill/>
            <a:miter lim="800000"/>
          </a:ln>
        </p:spPr>
        <p:txBody>
          <a:bodyPr wrap="square" lIns="0" tIns="0" rIns="0" bIns="0" anchor="b">
            <a:spAutoFit/>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defRPr/>
            </a:pPr>
            <a:r>
              <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深入贯彻中央八项规定精神学习教育</a:t>
            </a:r>
            <a:endPar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defRPr/>
            </a:pPr>
            <a:r>
              <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集</a:t>
            </a:r>
            <a:r>
              <a:rPr kumimoji="0" lang="en-US" altLang="zh-CN"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 </a:t>
            </a:r>
            <a:r>
              <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中</a:t>
            </a:r>
            <a:r>
              <a:rPr kumimoji="0" lang="en-US" altLang="zh-CN"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 </a:t>
            </a:r>
            <a:r>
              <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学</a:t>
            </a:r>
            <a:r>
              <a:rPr kumimoji="0" lang="en-US" altLang="zh-CN"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 </a:t>
            </a:r>
            <a:r>
              <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习</a:t>
            </a:r>
            <a:endParaRPr kumimoji="0" lang="zh-CN" altLang="en-US" sz="4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sp>
        <p:nvSpPr>
          <p:cNvPr id="14" name="TextBox 6"/>
          <p:cNvSpPr txBox="1"/>
          <p:nvPr/>
        </p:nvSpPr>
        <p:spPr>
          <a:xfrm>
            <a:off x="5207000" y="5186745"/>
            <a:ext cx="1778000" cy="706755"/>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国投种业党支部</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2025</a:t>
            </a: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年</a:t>
            </a:r>
            <a:r>
              <a:rPr kumimoji="0" lang="en-US" altLang="zh-CN"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6</a:t>
            </a: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月</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pic>
        <p:nvPicPr>
          <p:cNvPr id="38" name="图形 3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5800" y="654213"/>
            <a:ext cx="2228299" cy="4187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对象 18" hidden="1"/>
          <p:cNvGraphicFramePr>
            <a:graphicFrameLocks noChangeAspect="1"/>
          </p:cNvGraphicFramePr>
          <p:nvPr>
            <p:custDataLst>
              <p:tags r:id="rId1"/>
            </p:custDataLst>
          </p:nvPr>
        </p:nvGraphicFramePr>
        <p:xfrm>
          <a:off x="3704" y="3010"/>
          <a:ext cx="2117" cy="2117"/>
        </p:xfrm>
        <a:graphic>
          <a:graphicData uri="http://schemas.openxmlformats.org/presentationml/2006/ole">
            <mc:AlternateContent xmlns:mc="http://schemas.openxmlformats.org/markup-compatibility/2006">
              <mc:Choice xmlns:v="urn:schemas-microsoft-com:vml" Requires="v">
                <p:oleObj spid="_x0000_s2" name="think-cell 幻灯片" r:id="rId2" imgW="5715" imgH="5715" progId="TCLayout.ActiveDocument.1">
                  <p:embed/>
                </p:oleObj>
              </mc:Choice>
              <mc:Fallback>
                <p:oleObj name="think-cell 幻灯片" r:id="rId2" imgW="5715" imgH="5715" progId="TCLayout.ActiveDocument.1">
                  <p:embed/>
                  <p:pic>
                    <p:nvPicPr>
                      <p:cNvPr id="0" name="对象 18" hidden="1"/>
                      <p:cNvPicPr/>
                      <p:nvPr/>
                    </p:nvPicPr>
                    <p:blipFill>
                      <a:blip r:embed="rId3"/>
                      <a:stretch>
                        <a:fillRect/>
                      </a:stretch>
                    </p:blipFill>
                    <p:spPr>
                      <a:xfrm>
                        <a:off x="3704" y="3010"/>
                        <a:ext cx="2117" cy="2117"/>
                      </a:xfrm>
                      <a:prstGeom prst="rect">
                        <a:avLst/>
                      </a:prstGeom>
                    </p:spPr>
                  </p:pic>
                </p:oleObj>
              </mc:Fallback>
            </mc:AlternateContent>
          </a:graphicData>
        </a:graphic>
      </p:graphicFrame>
      <p:pic>
        <p:nvPicPr>
          <p:cNvPr id="22" name="图片 21"/>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l="12" r="12"/>
          <a:stretch>
            <a:fillRect/>
          </a:stretch>
        </p:blipFill>
        <p:spPr bwMode="gray">
          <a:xfrm>
            <a:off x="699909" y="1383638"/>
            <a:ext cx="2457127" cy="5105266"/>
          </a:xfrm>
          <a:prstGeom prst="rect">
            <a:avLst/>
          </a:prstGeom>
        </p:spPr>
      </p:pic>
      <p:pic>
        <p:nvPicPr>
          <p:cNvPr id="23" name="图片 22"/>
          <p:cNvPicPr>
            <a:picLocks noChangeAspect="1"/>
          </p:cNvPicPr>
          <p:nvPr/>
        </p:nvPicPr>
        <p:blipFill>
          <a:blip r:embed="rId6">
            <a:duotone>
              <a:schemeClr val="accent1">
                <a:shade val="45000"/>
                <a:satMod val="135000"/>
              </a:schemeClr>
              <a:prstClr val="white"/>
            </a:duotone>
          </a:blip>
          <a:stretch>
            <a:fillRect/>
          </a:stretch>
        </p:blipFill>
        <p:spPr>
          <a:xfrm>
            <a:off x="817880" y="1493671"/>
            <a:ext cx="2339573" cy="488520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rcRect l="9409" t="4142" r="431" b="4142"/>
          <a:stretch>
            <a:fillRect/>
          </a:stretch>
        </p:blipFill>
        <p:spPr bwMode="gray">
          <a:xfrm>
            <a:off x="941148" y="1595120"/>
            <a:ext cx="2215888" cy="4682302"/>
          </a:xfrm>
          <a:prstGeom prst="rect">
            <a:avLst/>
          </a:prstGeom>
        </p:spPr>
      </p:pic>
      <p:sp>
        <p:nvSpPr>
          <p:cNvPr id="3" name="标题 2"/>
          <p:cNvSpPr>
            <a:spLocks noGrp="1"/>
          </p:cNvSpPr>
          <p:nvPr>
            <p:ph type="title"/>
          </p:nvPr>
        </p:nvSpPr>
        <p:spPr/>
        <p:txBody>
          <a:bodyPr vert="horz"/>
          <a:lstStyle/>
          <a:p>
            <a:r>
              <a:rPr lang="zh-CN" altLang="en-US" dirty="0">
                <a:sym typeface="+mn-lt"/>
              </a:rPr>
              <a:t>目录</a:t>
            </a:r>
            <a:endParaRPr lang="zh-CN" altLang="en-US" dirty="0">
              <a:sym typeface="+mn-lt"/>
            </a:endParaRPr>
          </a:p>
        </p:txBody>
      </p:sp>
      <p:sp>
        <p:nvSpPr>
          <p:cNvPr id="5" name="任意多边形: 形状 44"/>
          <p:cNvSpPr/>
          <p:nvPr/>
        </p:nvSpPr>
        <p:spPr bwMode="gray">
          <a:xfrm>
            <a:off x="3166428" y="1808480"/>
            <a:ext cx="731520" cy="4187825"/>
          </a:xfrm>
          <a:custGeom>
            <a:avLst/>
            <a:gdLst>
              <a:gd name="connsiteX0" fmla="*/ 0 w 801093"/>
              <a:gd name="connsiteY0" fmla="*/ 0 h 4188791"/>
              <a:gd name="connsiteX1" fmla="*/ 801093 w 801093"/>
              <a:gd name="connsiteY1" fmla="*/ 0 h 4188791"/>
              <a:gd name="connsiteX2" fmla="*/ 801093 w 801093"/>
              <a:gd name="connsiteY2" fmla="*/ 4188791 h 4188791"/>
              <a:gd name="connsiteX3" fmla="*/ 0 w 801093"/>
              <a:gd name="connsiteY3" fmla="*/ 4188791 h 4188791"/>
              <a:gd name="connsiteX4" fmla="*/ 0 w 801093"/>
              <a:gd name="connsiteY4" fmla="*/ 0 h 4188791"/>
              <a:gd name="connsiteX0-1" fmla="*/ 13917 w 815010"/>
              <a:gd name="connsiteY0-2" fmla="*/ 0 h 4188791"/>
              <a:gd name="connsiteX1-3" fmla="*/ 815010 w 815010"/>
              <a:gd name="connsiteY1-4" fmla="*/ 0 h 4188791"/>
              <a:gd name="connsiteX2-5" fmla="*/ 815010 w 815010"/>
              <a:gd name="connsiteY2-6" fmla="*/ 4188791 h 4188791"/>
              <a:gd name="connsiteX3-7" fmla="*/ 13917 w 815010"/>
              <a:gd name="connsiteY3-8" fmla="*/ 4188791 h 4188791"/>
              <a:gd name="connsiteX4-9" fmla="*/ 0 w 815010"/>
              <a:gd name="connsiteY4-10" fmla="*/ 1342541 h 4188791"/>
              <a:gd name="connsiteX5" fmla="*/ 13917 w 815010"/>
              <a:gd name="connsiteY5" fmla="*/ 0 h 4188791"/>
              <a:gd name="connsiteX0-11" fmla="*/ 0 w 815010"/>
              <a:gd name="connsiteY0-12" fmla="*/ 1342541 h 4188791"/>
              <a:gd name="connsiteX1-13" fmla="*/ 13917 w 815010"/>
              <a:gd name="connsiteY1-14" fmla="*/ 0 h 4188791"/>
              <a:gd name="connsiteX2-15" fmla="*/ 815010 w 815010"/>
              <a:gd name="connsiteY2-16" fmla="*/ 0 h 4188791"/>
              <a:gd name="connsiteX3-17" fmla="*/ 815010 w 815010"/>
              <a:gd name="connsiteY3-18" fmla="*/ 4188791 h 4188791"/>
              <a:gd name="connsiteX4-19" fmla="*/ 13917 w 815010"/>
              <a:gd name="connsiteY4-20" fmla="*/ 4188791 h 4188791"/>
              <a:gd name="connsiteX5-21" fmla="*/ 91440 w 815010"/>
              <a:gd name="connsiteY5-22" fmla="*/ 1433981 h 4188791"/>
              <a:gd name="connsiteX0-23" fmla="*/ 0 w 815010"/>
              <a:gd name="connsiteY0-24" fmla="*/ 1342541 h 4188791"/>
              <a:gd name="connsiteX1-25" fmla="*/ 13917 w 815010"/>
              <a:gd name="connsiteY1-26" fmla="*/ 0 h 4188791"/>
              <a:gd name="connsiteX2-27" fmla="*/ 815010 w 815010"/>
              <a:gd name="connsiteY2-28" fmla="*/ 0 h 4188791"/>
              <a:gd name="connsiteX3-29" fmla="*/ 815010 w 815010"/>
              <a:gd name="connsiteY3-30" fmla="*/ 4188791 h 4188791"/>
              <a:gd name="connsiteX4-31" fmla="*/ 13917 w 815010"/>
              <a:gd name="connsiteY4-32" fmla="*/ 4188791 h 4188791"/>
              <a:gd name="connsiteX0-33" fmla="*/ 0 w 801093"/>
              <a:gd name="connsiteY0-34" fmla="*/ 0 h 4188791"/>
              <a:gd name="connsiteX1-35" fmla="*/ 801093 w 801093"/>
              <a:gd name="connsiteY1-36" fmla="*/ 0 h 4188791"/>
              <a:gd name="connsiteX2-37" fmla="*/ 801093 w 801093"/>
              <a:gd name="connsiteY2-38" fmla="*/ 4188791 h 4188791"/>
              <a:gd name="connsiteX3-39" fmla="*/ 0 w 801093"/>
              <a:gd name="connsiteY3-40" fmla="*/ 4188791 h 4188791"/>
            </a:gdLst>
            <a:ahLst/>
            <a:cxnLst>
              <a:cxn ang="0">
                <a:pos x="connsiteX0-1" y="connsiteY0-2"/>
              </a:cxn>
              <a:cxn ang="0">
                <a:pos x="connsiteX1-3" y="connsiteY1-4"/>
              </a:cxn>
              <a:cxn ang="0">
                <a:pos x="connsiteX2-5" y="connsiteY2-6"/>
              </a:cxn>
              <a:cxn ang="0">
                <a:pos x="connsiteX3-7" y="connsiteY3-8"/>
              </a:cxn>
            </a:cxnLst>
            <a:rect l="l" t="t" r="r" b="b"/>
            <a:pathLst>
              <a:path w="801093" h="4188791">
                <a:moveTo>
                  <a:pt x="0" y="0"/>
                </a:moveTo>
                <a:lnTo>
                  <a:pt x="801093" y="0"/>
                </a:lnTo>
                <a:lnTo>
                  <a:pt x="801093" y="4188791"/>
                </a:lnTo>
                <a:lnTo>
                  <a:pt x="0" y="4188791"/>
                </a:lnTo>
              </a:path>
            </a:pathLst>
          </a:custGeom>
          <a:noFill/>
          <a:ln w="28575">
            <a:solidFill>
              <a:schemeClr val="accent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7" name="任意多边形: 形状 42"/>
          <p:cNvSpPr/>
          <p:nvPr/>
        </p:nvSpPr>
        <p:spPr bwMode="gray">
          <a:xfrm>
            <a:off x="1135942" y="1808587"/>
            <a:ext cx="2021094" cy="4187700"/>
          </a:xfrm>
          <a:custGeom>
            <a:avLst/>
            <a:gdLst>
              <a:gd name="connsiteX0" fmla="*/ 0 w 2021620"/>
              <a:gd name="connsiteY0" fmla="*/ 0 h 4188791"/>
              <a:gd name="connsiteX1" fmla="*/ 2021620 w 2021620"/>
              <a:gd name="connsiteY1" fmla="*/ 0 h 4188791"/>
              <a:gd name="connsiteX2" fmla="*/ 2021620 w 2021620"/>
              <a:gd name="connsiteY2" fmla="*/ 4188791 h 4188791"/>
              <a:gd name="connsiteX3" fmla="*/ 0 w 2021620"/>
              <a:gd name="connsiteY3" fmla="*/ 4188791 h 4188791"/>
              <a:gd name="connsiteX4" fmla="*/ 0 w 2021620"/>
              <a:gd name="connsiteY4" fmla="*/ 0 h 4188791"/>
              <a:gd name="connsiteX0-1" fmla="*/ 0 w 2021620"/>
              <a:gd name="connsiteY0-2" fmla="*/ 0 h 4188791"/>
              <a:gd name="connsiteX1-3" fmla="*/ 2021620 w 2021620"/>
              <a:gd name="connsiteY1-4" fmla="*/ 0 h 4188791"/>
              <a:gd name="connsiteX2-5" fmla="*/ 2007704 w 2021620"/>
              <a:gd name="connsiteY2-6" fmla="*/ 2028341 h 4188791"/>
              <a:gd name="connsiteX3-7" fmla="*/ 2021620 w 2021620"/>
              <a:gd name="connsiteY3-8" fmla="*/ 4188791 h 4188791"/>
              <a:gd name="connsiteX4-9" fmla="*/ 0 w 2021620"/>
              <a:gd name="connsiteY4-10" fmla="*/ 4188791 h 4188791"/>
              <a:gd name="connsiteX5" fmla="*/ 0 w 2021620"/>
              <a:gd name="connsiteY5" fmla="*/ 0 h 4188791"/>
              <a:gd name="connsiteX0-11" fmla="*/ 2007704 w 2099144"/>
              <a:gd name="connsiteY0-12" fmla="*/ 2028341 h 4188791"/>
              <a:gd name="connsiteX1-13" fmla="*/ 2021620 w 2099144"/>
              <a:gd name="connsiteY1-14" fmla="*/ 4188791 h 4188791"/>
              <a:gd name="connsiteX2-15" fmla="*/ 0 w 2099144"/>
              <a:gd name="connsiteY2-16" fmla="*/ 4188791 h 4188791"/>
              <a:gd name="connsiteX3-17" fmla="*/ 0 w 2099144"/>
              <a:gd name="connsiteY3-18" fmla="*/ 0 h 4188791"/>
              <a:gd name="connsiteX4-19" fmla="*/ 2021620 w 2099144"/>
              <a:gd name="connsiteY4-20" fmla="*/ 0 h 4188791"/>
              <a:gd name="connsiteX5-21" fmla="*/ 2099144 w 2099144"/>
              <a:gd name="connsiteY5-22" fmla="*/ 2119781 h 4188791"/>
              <a:gd name="connsiteX0-23" fmla="*/ 2007704 w 2021620"/>
              <a:gd name="connsiteY0-24" fmla="*/ 2028341 h 4188791"/>
              <a:gd name="connsiteX1-25" fmla="*/ 2021620 w 2021620"/>
              <a:gd name="connsiteY1-26" fmla="*/ 4188791 h 4188791"/>
              <a:gd name="connsiteX2-27" fmla="*/ 0 w 2021620"/>
              <a:gd name="connsiteY2-28" fmla="*/ 4188791 h 4188791"/>
              <a:gd name="connsiteX3-29" fmla="*/ 0 w 2021620"/>
              <a:gd name="connsiteY3-30" fmla="*/ 0 h 4188791"/>
              <a:gd name="connsiteX4-31" fmla="*/ 2021620 w 2021620"/>
              <a:gd name="connsiteY4-32" fmla="*/ 0 h 4188791"/>
              <a:gd name="connsiteX0-33" fmla="*/ 2021620 w 2021620"/>
              <a:gd name="connsiteY0-34" fmla="*/ 4188791 h 4188791"/>
              <a:gd name="connsiteX1-35" fmla="*/ 0 w 2021620"/>
              <a:gd name="connsiteY1-36" fmla="*/ 4188791 h 4188791"/>
              <a:gd name="connsiteX2-37" fmla="*/ 0 w 2021620"/>
              <a:gd name="connsiteY2-38" fmla="*/ 0 h 4188791"/>
              <a:gd name="connsiteX3-39" fmla="*/ 2021620 w 2021620"/>
              <a:gd name="connsiteY3-40" fmla="*/ 0 h 4188791"/>
            </a:gdLst>
            <a:ahLst/>
            <a:cxnLst>
              <a:cxn ang="0">
                <a:pos x="connsiteX0-1" y="connsiteY0-2"/>
              </a:cxn>
              <a:cxn ang="0">
                <a:pos x="connsiteX1-3" y="connsiteY1-4"/>
              </a:cxn>
              <a:cxn ang="0">
                <a:pos x="connsiteX2-5" y="connsiteY2-6"/>
              </a:cxn>
              <a:cxn ang="0">
                <a:pos x="connsiteX3-7" y="connsiteY3-8"/>
              </a:cxn>
            </a:cxnLst>
            <a:rect l="l" t="t" r="r" b="b"/>
            <a:pathLst>
              <a:path w="2021620" h="4188791">
                <a:moveTo>
                  <a:pt x="2021620" y="4188791"/>
                </a:moveTo>
                <a:lnTo>
                  <a:pt x="0" y="4188791"/>
                </a:lnTo>
                <a:lnTo>
                  <a:pt x="0" y="0"/>
                </a:lnTo>
                <a:lnTo>
                  <a:pt x="2021620" y="0"/>
                </a:lnTo>
              </a:path>
            </a:pathLst>
          </a:custGeom>
          <a:noFill/>
          <a:ln w="28575">
            <a:solidFill>
              <a:schemeClr val="bg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3" name="文本占位符 4"/>
          <p:cNvSpPr txBox="1"/>
          <p:nvPr>
            <p:custDataLst>
              <p:tags r:id="rId8"/>
            </p:custDataLst>
          </p:nvPr>
        </p:nvSpPr>
        <p:spPr bwMode="gray">
          <a:xfrm>
            <a:off x="4436020" y="3167534"/>
            <a:ext cx="7064149" cy="276860"/>
          </a:xfrm>
          <a:prstGeom prst="rect">
            <a:avLst/>
          </a:prstGeom>
        </p:spPr>
        <p:txBody>
          <a:bodyPr wrap="square" lIns="0" tIns="0" rIns="0" bIns="0" anchor="ctr">
            <a:spAutoFit/>
          </a:bodyPr>
          <a:lstStyle>
            <a:defPPr>
              <a:defRPr lang="zh-CN"/>
            </a:defPPr>
            <a:lvl1pPr marR="0" lvl="0" indent="0" algn="just" defTabSz="457200" eaLnBrk="0" fontAlgn="base" hangingPunct="0">
              <a:lnSpc>
                <a:spcPct val="100000"/>
              </a:lnSpc>
              <a:spcBef>
                <a:spcPts val="1200"/>
              </a:spcBef>
              <a:spcAft>
                <a:spcPct val="0"/>
              </a:spcAft>
              <a:buClr>
                <a:srgbClr val="1E5A82"/>
              </a:buClr>
              <a:buSzPct val="80000"/>
              <a:buFont typeface="Wingdings" panose="05000000000000000000" pitchFamily="2" charset="2"/>
              <a:buNone/>
              <a:defRPr kumimoji="0" b="1" i="0" u="none" strike="noStrike" cap="none" spc="0" normalizeH="0" baseline="0">
                <a:ln>
                  <a:noFill/>
                </a:ln>
                <a:solidFill>
                  <a:prstClr val="white">
                    <a:lumMod val="65000"/>
                  </a:prstClr>
                </a:solidFill>
                <a:effectLst/>
                <a:uLnTx/>
                <a:uFillTx/>
                <a:latin typeface="Arial" panose="020B0604020202020204"/>
                <a:ea typeface="微软雅黑" panose="020B0503020204020204" pitchFamily="34" charset="-122"/>
                <a:cs typeface="+mn-ea"/>
              </a:defRPr>
            </a:lvl1pPr>
            <a:lvl2pPr marL="622300" indent="-28575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2pPr>
            <a:lvl3pPr marL="990600" indent="-266700" defTabSz="450850" eaLnBrk="0" fontAlgn="base" hangingPunct="0">
              <a:spcBef>
                <a:spcPct val="20000"/>
              </a:spcBef>
              <a:spcAft>
                <a:spcPct val="0"/>
              </a:spcAft>
              <a:buClr>
                <a:schemeClr val="accent2"/>
              </a:buClr>
              <a:buFont typeface="Symbol" panose="05050102010706020507" pitchFamily="18" charset="2"/>
              <a:buChar char="-"/>
              <a:defRPr sz="1600">
                <a:latin typeface="+mj-lt"/>
              </a:defRPr>
            </a:lvl3pPr>
            <a:lvl4pPr marL="12573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4pPr>
            <a:lvl5pPr marL="16129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ym typeface="+mn-lt"/>
              </a:rPr>
              <a:t>典型案例警示教育</a:t>
            </a:r>
            <a:endParaRPr lang="zh-CN" altLang="en-US" dirty="0">
              <a:sym typeface="+mn-lt"/>
            </a:endParaRPr>
          </a:p>
        </p:txBody>
      </p:sp>
      <p:grpSp>
        <p:nvGrpSpPr>
          <p:cNvPr id="70" name="组合 69"/>
          <p:cNvGrpSpPr/>
          <p:nvPr/>
        </p:nvGrpSpPr>
        <p:grpSpPr>
          <a:xfrm>
            <a:off x="3717563" y="2235922"/>
            <a:ext cx="314960" cy="314960"/>
            <a:chOff x="5844" y="3180"/>
            <a:chExt cx="496" cy="496"/>
          </a:xfrm>
        </p:grpSpPr>
        <p:grpSp>
          <p:nvGrpSpPr>
            <p:cNvPr id="94" name="组合 93"/>
            <p:cNvGrpSpPr/>
            <p:nvPr/>
          </p:nvGrpSpPr>
          <p:grpSpPr bwMode="gray">
            <a:xfrm flipH="1">
              <a:off x="5844" y="3180"/>
              <a:ext cx="497" cy="497"/>
              <a:chOff x="100250" y="1477340"/>
              <a:chExt cx="556260" cy="556261"/>
            </a:xfrm>
          </p:grpSpPr>
          <p:sp>
            <p:nvSpPr>
              <p:cNvPr id="97" name="矩形: 圆角 51"/>
              <p:cNvSpPr/>
              <p:nvPr/>
            </p:nvSpPr>
            <p:spPr bwMode="gray">
              <a:xfrm rot="17100000">
                <a:off x="100249" y="1477340"/>
                <a:ext cx="556261" cy="556260"/>
              </a:xfrm>
              <a:prstGeom prst="roundRect">
                <a:avLst>
                  <a:gd name="adj" fmla="val 11861"/>
                </a:avLst>
              </a:prstGeom>
              <a:solidFill>
                <a:schemeClr val="accent2"/>
              </a:solidFill>
              <a:ln w="12700">
                <a:solidFill>
                  <a:schemeClr val="accent1"/>
                </a:solidFill>
                <a:miter lim="800000"/>
              </a:ln>
              <a:effectLst>
                <a:innerShdw blurRad="114300">
                  <a:schemeClr val="accent1">
                    <a:lumMod val="7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8" name="矩形: 圆角 52"/>
              <p:cNvSpPr/>
              <p:nvPr/>
            </p:nvSpPr>
            <p:spPr bwMode="gray">
              <a:xfrm rot="15300000">
                <a:off x="174469" y="1551566"/>
                <a:ext cx="407813" cy="407810"/>
              </a:xfrm>
              <a:prstGeom prst="roundRect">
                <a:avLst>
                  <a:gd name="adj" fmla="val 10925"/>
                </a:avLst>
              </a:prstGeom>
              <a:solidFill>
                <a:schemeClr val="accent1"/>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61" name="文本占位符 4"/>
            <p:cNvSpPr txBox="1"/>
            <p:nvPr/>
          </p:nvSpPr>
          <p:spPr bwMode="gray">
            <a:xfrm flipH="1">
              <a:off x="5853" y="3268"/>
              <a:ext cx="478" cy="312"/>
            </a:xfrm>
            <a:prstGeom prst="rect">
              <a:avLst/>
            </a:prstGeom>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一</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9" name="组合 8"/>
          <p:cNvGrpSpPr/>
          <p:nvPr>
            <p:custDataLst>
              <p:tags r:id="rId9"/>
            </p:custDataLst>
          </p:nvPr>
        </p:nvGrpSpPr>
        <p:grpSpPr>
          <a:xfrm>
            <a:off x="3717563" y="4094318"/>
            <a:ext cx="321322" cy="316850"/>
            <a:chOff x="5844" y="5897"/>
            <a:chExt cx="503" cy="496"/>
          </a:xfrm>
          <a:solidFill>
            <a:schemeClr val="bg1">
              <a:lumMod val="75000"/>
            </a:schemeClr>
          </a:solidFill>
        </p:grpSpPr>
        <p:grpSp>
          <p:nvGrpSpPr>
            <p:cNvPr id="10" name="组合 9"/>
            <p:cNvGrpSpPr/>
            <p:nvPr/>
          </p:nvGrpSpPr>
          <p:grpSpPr>
            <a:xfrm>
              <a:off x="5844" y="5897"/>
              <a:ext cx="496" cy="496"/>
              <a:chOff x="5882" y="6458"/>
              <a:chExt cx="496" cy="496"/>
            </a:xfrm>
            <a:grpFill/>
          </p:grpSpPr>
          <p:sp>
            <p:nvSpPr>
              <p:cNvPr id="12" name="矩形: 圆角 11"/>
              <p:cNvSpPr/>
              <p:nvPr>
                <p:custDataLst>
                  <p:tags r:id="rId1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3" name="矩形: 圆角 12"/>
              <p:cNvSpPr/>
              <p:nvPr>
                <p:custDataLst>
                  <p:tags r:id="rId1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1" name="文本占位符 4"/>
            <p:cNvSpPr txBox="1"/>
            <p:nvPr>
              <p:custDataLst>
                <p:tags r:id="rId1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三</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15" name="组合 14"/>
          <p:cNvGrpSpPr/>
          <p:nvPr>
            <p:custDataLst>
              <p:tags r:id="rId13"/>
            </p:custDataLst>
          </p:nvPr>
        </p:nvGrpSpPr>
        <p:grpSpPr>
          <a:xfrm>
            <a:off x="3717563" y="3147539"/>
            <a:ext cx="316850" cy="316850"/>
            <a:chOff x="5820" y="4225"/>
            <a:chExt cx="496" cy="496"/>
          </a:xfrm>
          <a:solidFill>
            <a:schemeClr val="bg1">
              <a:lumMod val="50000"/>
            </a:schemeClr>
          </a:solidFill>
        </p:grpSpPr>
        <p:grpSp>
          <p:nvGrpSpPr>
            <p:cNvPr id="16" name="组合 15"/>
            <p:cNvGrpSpPr/>
            <p:nvPr/>
          </p:nvGrpSpPr>
          <p:grpSpPr>
            <a:xfrm>
              <a:off x="5820" y="4225"/>
              <a:ext cx="496" cy="496"/>
              <a:chOff x="5801" y="5196"/>
              <a:chExt cx="496" cy="496"/>
            </a:xfrm>
            <a:grpFill/>
          </p:grpSpPr>
          <p:sp>
            <p:nvSpPr>
              <p:cNvPr id="18" name="矩形: 圆角 51"/>
              <p:cNvSpPr/>
              <p:nvPr>
                <p:custDataLst>
                  <p:tags r:id="rId14"/>
                </p:custDataLst>
              </p:nvPr>
            </p:nvSpPr>
            <p:spPr bwMode="gray">
              <a:xfrm rot="-17100000" flipH="1">
                <a:off x="5801" y="5196"/>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20" name="矩形: 圆角 52"/>
              <p:cNvSpPr/>
              <p:nvPr>
                <p:custDataLst>
                  <p:tags r:id="rId15"/>
                </p:custDataLst>
              </p:nvPr>
            </p:nvSpPr>
            <p:spPr bwMode="gray">
              <a:xfrm rot="-15300000" flipH="1">
                <a:off x="5867" y="5262"/>
                <a:ext cx="365" cy="365"/>
              </a:xfrm>
              <a:prstGeom prst="roundRect">
                <a:avLst>
                  <a:gd name="adj" fmla="val 10925"/>
                </a:avLst>
              </a:prstGeom>
              <a:grp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7" name="文本占位符 4"/>
            <p:cNvSpPr txBox="1"/>
            <p:nvPr>
              <p:custDataLst>
                <p:tags r:id="rId16"/>
              </p:custDataLst>
            </p:nvPr>
          </p:nvSpPr>
          <p:spPr bwMode="gray">
            <a:xfrm flipH="1">
              <a:off x="5830" y="4328"/>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二</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6" name="文本占位符 4"/>
          <p:cNvSpPr txBox="1"/>
          <p:nvPr>
            <p:custDataLst>
              <p:tags r:id="rId17"/>
            </p:custDataLst>
          </p:nvPr>
        </p:nvSpPr>
        <p:spPr bwMode="gray">
          <a:xfrm>
            <a:off x="4431665" y="4112260"/>
            <a:ext cx="7295515"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中央八项规定及其实施细则等法规文件中关于禁止违规吃喝的规定要求</a:t>
            </a:r>
            <a:endPar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
        <p:nvSpPr>
          <p:cNvPr id="40" name="文本占位符 4"/>
          <p:cNvSpPr txBox="1"/>
          <p:nvPr>
            <p:custDataLst>
              <p:tags r:id="rId18"/>
            </p:custDataLst>
          </p:nvPr>
        </p:nvSpPr>
        <p:spPr bwMode="gray">
          <a:xfrm>
            <a:off x="4419299" y="2266434"/>
            <a:ext cx="7026594" cy="253936"/>
          </a:xfrm>
          <a:prstGeom prst="rect">
            <a:avLst/>
          </a:prstGeom>
        </p:spPr>
        <p:txBody>
          <a:bodyPr wrap="square" lIns="0" tIns="0" rIns="0" bIns="0" anchor="ctr">
            <a:noAutofit/>
          </a:bodyPr>
          <a:lstStyle>
            <a:defPPr>
              <a:defRPr lang="zh-CN"/>
            </a:defPPr>
            <a:lvl1pPr marR="0" lvl="0" indent="0" algn="just" defTabSz="457200" eaLnBrk="0" fontAlgn="base" hangingPunct="0">
              <a:lnSpc>
                <a:spcPct val="100000"/>
              </a:lnSpc>
              <a:spcBef>
                <a:spcPts val="1200"/>
              </a:spcBef>
              <a:spcAft>
                <a:spcPct val="0"/>
              </a:spcAft>
              <a:buClr>
                <a:srgbClr val="1E5A82"/>
              </a:buClr>
              <a:buSzPct val="80000"/>
              <a:buFont typeface="Wingdings" panose="05000000000000000000" pitchFamily="2" charset="2"/>
              <a:buNone/>
              <a:defRPr kumimoji="0" sz="2400" b="1" i="0" u="none" strike="noStrike" cap="none" spc="0" normalizeH="0" baseline="0">
                <a:ln>
                  <a:noFill/>
                </a:ln>
                <a:solidFill>
                  <a:srgbClr val="9B0F1E"/>
                </a:solidFill>
                <a:effectLst/>
                <a:uLnTx/>
                <a:uFillTx/>
                <a:latin typeface="Arial" panose="020B0604020202020204"/>
                <a:ea typeface="微软雅黑" panose="020B0503020204020204" pitchFamily="34" charset="-122"/>
                <a:cs typeface="+mn-ea"/>
              </a:defRPr>
            </a:lvl1pPr>
            <a:lvl2pPr marL="622300" indent="-28575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2pPr>
            <a:lvl3pPr marL="990600" indent="-266700" defTabSz="450850" eaLnBrk="0" fontAlgn="base" hangingPunct="0">
              <a:spcBef>
                <a:spcPct val="20000"/>
              </a:spcBef>
              <a:spcAft>
                <a:spcPct val="0"/>
              </a:spcAft>
              <a:buClr>
                <a:schemeClr val="accent2"/>
              </a:buClr>
              <a:buFont typeface="Symbol" panose="05050102010706020507" pitchFamily="18" charset="2"/>
              <a:buChar char="-"/>
              <a:defRPr sz="1600">
                <a:latin typeface="+mj-lt"/>
              </a:defRPr>
            </a:lvl3pPr>
            <a:lvl4pPr marL="12573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4pPr>
            <a:lvl5pPr marL="16129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accent1"/>
                </a:solidFill>
                <a:sym typeface="+mn-lt"/>
              </a:rPr>
              <a:t>党政机关厉行节约反对浪费条例</a:t>
            </a:r>
            <a:endParaRPr lang="zh-CN" altLang="en-US" dirty="0">
              <a:solidFill>
                <a:schemeClr val="accent1"/>
              </a:solidFill>
              <a:sym typeface="+mn-lt"/>
            </a:endParaRPr>
          </a:p>
        </p:txBody>
      </p:sp>
      <p:grpSp>
        <p:nvGrpSpPr>
          <p:cNvPr id="4" name="组合 3"/>
          <p:cNvGrpSpPr/>
          <p:nvPr>
            <p:custDataLst>
              <p:tags r:id="rId19"/>
            </p:custDataLst>
          </p:nvPr>
        </p:nvGrpSpPr>
        <p:grpSpPr>
          <a:xfrm>
            <a:off x="3717563" y="5028906"/>
            <a:ext cx="321322" cy="316850"/>
            <a:chOff x="5844" y="5897"/>
            <a:chExt cx="503" cy="496"/>
          </a:xfrm>
          <a:solidFill>
            <a:schemeClr val="bg1">
              <a:lumMod val="75000"/>
            </a:schemeClr>
          </a:solidFill>
        </p:grpSpPr>
        <p:grpSp>
          <p:nvGrpSpPr>
            <p:cNvPr id="6" name="组合 5"/>
            <p:cNvGrpSpPr/>
            <p:nvPr/>
          </p:nvGrpSpPr>
          <p:grpSpPr>
            <a:xfrm>
              <a:off x="5844" y="5897"/>
              <a:ext cx="496" cy="496"/>
              <a:chOff x="5882" y="6458"/>
              <a:chExt cx="496" cy="496"/>
            </a:xfrm>
            <a:grpFill/>
          </p:grpSpPr>
          <p:sp>
            <p:nvSpPr>
              <p:cNvPr id="8" name="矩形: 圆角 11"/>
              <p:cNvSpPr/>
              <p:nvPr>
                <p:custDataLst>
                  <p:tags r:id="rId2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4" name="矩形: 圆角 12"/>
              <p:cNvSpPr/>
              <p:nvPr>
                <p:custDataLst>
                  <p:tags r:id="rId2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21" name="文本占位符 4"/>
            <p:cNvSpPr txBox="1"/>
            <p:nvPr>
              <p:custDataLst>
                <p:tags r:id="rId2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四</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5" name="文本占位符 4"/>
          <p:cNvSpPr txBox="1"/>
          <p:nvPr>
            <p:custDataLst>
              <p:tags r:id="rId23"/>
            </p:custDataLst>
          </p:nvPr>
        </p:nvSpPr>
        <p:spPr bwMode="gray">
          <a:xfrm>
            <a:off x="4435852" y="5047800"/>
            <a:ext cx="7068762"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集中整治违规吃喝自查自纠</a:t>
            </a:r>
            <a:endPar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807720" y="1287145"/>
            <a:ext cx="5061585" cy="1443990"/>
          </a:xfrm>
          <a:prstGeom prst="rect">
            <a:avLst/>
          </a:prstGeom>
        </p:spPr>
        <p:txBody>
          <a:bodyPr wrap="square">
            <a:spAutoFit/>
          </a:bodyPr>
          <a:p>
            <a:pPr marL="285750" indent="-285750" algn="just" defTabSz="266700">
              <a:lnSpc>
                <a:spcPct val="110000"/>
              </a:lnSpc>
              <a:spcBef>
                <a:spcPct val="0"/>
              </a:spcBef>
              <a:spcAft>
                <a:spcPct val="0"/>
              </a:spcAft>
              <a:buClr>
                <a:srgbClr val="9B0F1E"/>
              </a:buClr>
              <a:buFont typeface="Wingdings" panose="05000000000000000000" charset="0"/>
              <a:buChar char="l"/>
            </a:pPr>
            <a:r>
              <a:rPr lang="en-US" altLang="zh-CN" sz="1600" i="0">
                <a:latin typeface="微软雅黑" panose="020B0503020204020204" pitchFamily="34" charset="-122"/>
                <a:cs typeface="微软雅黑" panose="020B0503020204020204" pitchFamily="34" charset="-122"/>
              </a:rPr>
              <a:t>2013</a:t>
            </a:r>
            <a:r>
              <a:rPr lang="zh-CN" altLang="en-US" sz="1600" i="0">
                <a:latin typeface="微软雅黑" panose="020B0503020204020204" pitchFamily="34" charset="-122"/>
                <a:cs typeface="微软雅黑" panose="020B0503020204020204" pitchFamily="34" charset="-122"/>
              </a:rPr>
              <a:t>年</a:t>
            </a:r>
            <a:r>
              <a:rPr lang="en-US" altLang="zh-CN" sz="1600" i="0">
                <a:latin typeface="微软雅黑" panose="020B0503020204020204" pitchFamily="34" charset="-122"/>
                <a:cs typeface="微软雅黑" panose="020B0503020204020204" pitchFamily="34" charset="-122"/>
              </a:rPr>
              <a:t>10</a:t>
            </a:r>
            <a:r>
              <a:rPr lang="zh-CN" altLang="en-US" sz="1600" i="0">
                <a:latin typeface="微软雅黑" panose="020B0503020204020204" pitchFamily="34" charset="-122"/>
                <a:cs typeface="微软雅黑" panose="020B0503020204020204" pitchFamily="34" charset="-122"/>
              </a:rPr>
              <a:t>月</a:t>
            </a:r>
            <a:r>
              <a:rPr lang="en-US" altLang="zh-CN" sz="1600" i="0">
                <a:latin typeface="微软雅黑" panose="020B0503020204020204" pitchFamily="34" charset="-122"/>
                <a:cs typeface="微软雅黑" panose="020B0503020204020204" pitchFamily="34" charset="-122"/>
              </a:rPr>
              <a:t>29</a:t>
            </a:r>
            <a:r>
              <a:rPr lang="zh-CN" altLang="en-US" sz="1600" i="0">
                <a:latin typeface="微软雅黑" panose="020B0503020204020204" pitchFamily="34" charset="-122"/>
                <a:cs typeface="微软雅黑" panose="020B0503020204020204" pitchFamily="34" charset="-122"/>
              </a:rPr>
              <a:t>日中共中央政治局会议审议批准</a:t>
            </a:r>
            <a:endParaRPr lang="zh-CN" altLang="en-US" sz="1600" i="0">
              <a:latin typeface="微软雅黑" panose="020B0503020204020204" pitchFamily="34" charset="-122"/>
              <a:cs typeface="微软雅黑" panose="020B0503020204020204" pitchFamily="34" charset="-122"/>
            </a:endParaRPr>
          </a:p>
          <a:p>
            <a:pPr marL="285750" indent="-285750" algn="just" defTabSz="266700">
              <a:lnSpc>
                <a:spcPct val="110000"/>
              </a:lnSpc>
              <a:spcBef>
                <a:spcPct val="0"/>
              </a:spcBef>
              <a:spcAft>
                <a:spcPct val="0"/>
              </a:spcAft>
              <a:buClr>
                <a:srgbClr val="9B0F1E"/>
              </a:buClr>
              <a:buFont typeface="Wingdings" panose="05000000000000000000" charset="0"/>
              <a:buChar char="l"/>
            </a:pPr>
            <a:r>
              <a:rPr lang="en-US" altLang="zh-CN" sz="1600" i="0">
                <a:latin typeface="微软雅黑" panose="020B0503020204020204" pitchFamily="34" charset="-122"/>
                <a:cs typeface="微软雅黑" panose="020B0503020204020204" pitchFamily="34" charset="-122"/>
              </a:rPr>
              <a:t>2013</a:t>
            </a:r>
            <a:r>
              <a:rPr lang="zh-CN" altLang="en-US" sz="1600" i="0">
                <a:latin typeface="微软雅黑" panose="020B0503020204020204" pitchFamily="34" charset="-122"/>
                <a:cs typeface="微软雅黑" panose="020B0503020204020204" pitchFamily="34" charset="-122"/>
              </a:rPr>
              <a:t>年</a:t>
            </a:r>
            <a:r>
              <a:rPr lang="en-US" altLang="zh-CN" sz="1600" i="0">
                <a:latin typeface="微软雅黑" panose="020B0503020204020204" pitchFamily="34" charset="-122"/>
                <a:cs typeface="微软雅黑" panose="020B0503020204020204" pitchFamily="34" charset="-122"/>
              </a:rPr>
              <a:t>11</a:t>
            </a:r>
            <a:r>
              <a:rPr lang="zh-CN" altLang="en-US" sz="1600" i="0">
                <a:latin typeface="微软雅黑" panose="020B0503020204020204" pitchFamily="34" charset="-122"/>
                <a:cs typeface="微软雅黑" panose="020B0503020204020204" pitchFamily="34" charset="-122"/>
              </a:rPr>
              <a:t>月</a:t>
            </a:r>
            <a:r>
              <a:rPr lang="en-US" altLang="zh-CN" sz="1600" i="0">
                <a:latin typeface="微软雅黑" panose="020B0503020204020204" pitchFamily="34" charset="-122"/>
                <a:cs typeface="微软雅黑" panose="020B0503020204020204" pitchFamily="34" charset="-122"/>
              </a:rPr>
              <a:t>18</a:t>
            </a:r>
            <a:r>
              <a:rPr lang="zh-CN" altLang="en-US" sz="1600" i="0">
                <a:latin typeface="微软雅黑" panose="020B0503020204020204" pitchFamily="34" charset="-122"/>
                <a:cs typeface="微软雅黑" panose="020B0503020204020204" pitchFamily="34" charset="-122"/>
              </a:rPr>
              <a:t>日中共中央、国务院发布</a:t>
            </a:r>
            <a:endParaRPr lang="zh-CN" altLang="en-US" sz="1600" i="0">
              <a:latin typeface="微软雅黑" panose="020B0503020204020204" pitchFamily="34" charset="-122"/>
              <a:cs typeface="微软雅黑" panose="020B0503020204020204" pitchFamily="34" charset="-122"/>
            </a:endParaRPr>
          </a:p>
          <a:p>
            <a:pPr marL="285750" indent="-285750" algn="just" defTabSz="266700">
              <a:lnSpc>
                <a:spcPct val="110000"/>
              </a:lnSpc>
              <a:spcBef>
                <a:spcPct val="0"/>
              </a:spcBef>
              <a:spcAft>
                <a:spcPct val="0"/>
              </a:spcAft>
              <a:buClr>
                <a:srgbClr val="9B0F1E"/>
              </a:buClr>
              <a:buFont typeface="Wingdings" panose="05000000000000000000" charset="0"/>
              <a:buChar char="l"/>
            </a:pPr>
            <a:endParaRPr lang="zh-CN" altLang="en-US" sz="1600" i="0">
              <a:latin typeface="微软雅黑" panose="020B0503020204020204" pitchFamily="34" charset="-122"/>
              <a:cs typeface="微软雅黑" panose="020B0503020204020204" pitchFamily="34" charset="-122"/>
            </a:endParaRPr>
          </a:p>
          <a:p>
            <a:pPr marL="285750" indent="-285750" algn="just" defTabSz="266700">
              <a:lnSpc>
                <a:spcPct val="110000"/>
              </a:lnSpc>
              <a:spcBef>
                <a:spcPct val="0"/>
              </a:spcBef>
              <a:spcAft>
                <a:spcPct val="0"/>
              </a:spcAft>
              <a:buClr>
                <a:srgbClr val="9B0F1E"/>
              </a:buClr>
              <a:buFont typeface="Wingdings" panose="05000000000000000000" charset="0"/>
              <a:buChar char="l"/>
            </a:pPr>
            <a:r>
              <a:rPr lang="en-US" altLang="zh-CN" sz="1600" i="0">
                <a:latin typeface="微软雅黑" panose="020B0503020204020204" pitchFamily="34" charset="-122"/>
                <a:cs typeface="微软雅黑" panose="020B0503020204020204" pitchFamily="34" charset="-122"/>
              </a:rPr>
              <a:t>2025</a:t>
            </a:r>
            <a:r>
              <a:rPr lang="zh-CN" altLang="en-US" sz="1600" i="0">
                <a:latin typeface="微软雅黑" panose="020B0503020204020204" pitchFamily="34" charset="-122"/>
                <a:cs typeface="微软雅黑" panose="020B0503020204020204" pitchFamily="34" charset="-122"/>
              </a:rPr>
              <a:t>年</a:t>
            </a:r>
            <a:r>
              <a:rPr lang="en-US" altLang="zh-CN" sz="1600" i="0">
                <a:latin typeface="微软雅黑" panose="020B0503020204020204" pitchFamily="34" charset="-122"/>
                <a:cs typeface="微软雅黑" panose="020B0503020204020204" pitchFamily="34" charset="-122"/>
              </a:rPr>
              <a:t>5</a:t>
            </a:r>
            <a:r>
              <a:rPr lang="zh-CN" altLang="en-US" sz="1600" i="0">
                <a:latin typeface="微软雅黑" panose="020B0503020204020204" pitchFamily="34" charset="-122"/>
                <a:cs typeface="微软雅黑" panose="020B0503020204020204" pitchFamily="34" charset="-122"/>
              </a:rPr>
              <a:t>月</a:t>
            </a:r>
            <a:r>
              <a:rPr lang="en-US" altLang="zh-CN" sz="1600" i="0">
                <a:latin typeface="微软雅黑" panose="020B0503020204020204" pitchFamily="34" charset="-122"/>
                <a:cs typeface="微软雅黑" panose="020B0503020204020204" pitchFamily="34" charset="-122"/>
              </a:rPr>
              <a:t>2</a:t>
            </a:r>
            <a:r>
              <a:rPr lang="zh-CN" altLang="en-US" sz="1600" i="0">
                <a:latin typeface="微软雅黑" panose="020B0503020204020204" pitchFamily="34" charset="-122"/>
                <a:cs typeface="微软雅黑" panose="020B0503020204020204" pitchFamily="34" charset="-122"/>
              </a:rPr>
              <a:t>日中共中央批准</a:t>
            </a:r>
            <a:endParaRPr lang="zh-CN" altLang="en-US" sz="1600" i="0">
              <a:latin typeface="微软雅黑" panose="020B0503020204020204" pitchFamily="34" charset="-122"/>
              <a:cs typeface="微软雅黑" panose="020B0503020204020204" pitchFamily="34" charset="-122"/>
            </a:endParaRPr>
          </a:p>
          <a:p>
            <a:pPr marL="285750" indent="-285750" algn="just" defTabSz="266700">
              <a:lnSpc>
                <a:spcPct val="110000"/>
              </a:lnSpc>
              <a:spcBef>
                <a:spcPct val="0"/>
              </a:spcBef>
              <a:spcAft>
                <a:spcPct val="0"/>
              </a:spcAft>
              <a:buClr>
                <a:srgbClr val="9B0F1E"/>
              </a:buClr>
              <a:buFont typeface="Wingdings" panose="05000000000000000000" charset="0"/>
              <a:buChar char="l"/>
            </a:pPr>
            <a:r>
              <a:rPr lang="en-US" altLang="zh-CN" sz="1600" i="0">
                <a:latin typeface="微软雅黑" panose="020B0503020204020204" pitchFamily="34" charset="-122"/>
                <a:cs typeface="微软雅黑" panose="020B0503020204020204" pitchFamily="34" charset="-122"/>
              </a:rPr>
              <a:t>2025</a:t>
            </a:r>
            <a:r>
              <a:rPr lang="zh-CN" altLang="en-US" sz="1600" i="0">
                <a:latin typeface="微软雅黑" panose="020B0503020204020204" pitchFamily="34" charset="-122"/>
                <a:cs typeface="微软雅黑" panose="020B0503020204020204" pitchFamily="34" charset="-122"/>
              </a:rPr>
              <a:t>年</a:t>
            </a:r>
            <a:r>
              <a:rPr lang="en-US" altLang="zh-CN" sz="1600" i="0">
                <a:latin typeface="微软雅黑" panose="020B0503020204020204" pitchFamily="34" charset="-122"/>
                <a:cs typeface="微软雅黑" panose="020B0503020204020204" pitchFamily="34" charset="-122"/>
              </a:rPr>
              <a:t>5</a:t>
            </a:r>
            <a:r>
              <a:rPr lang="zh-CN" altLang="en-US" sz="1600" i="0">
                <a:latin typeface="微软雅黑" panose="020B0503020204020204" pitchFamily="34" charset="-122"/>
                <a:cs typeface="微软雅黑" panose="020B0503020204020204" pitchFamily="34" charset="-122"/>
              </a:rPr>
              <a:t>月</a:t>
            </a:r>
            <a:r>
              <a:rPr lang="en-US" altLang="zh-CN" sz="1600" i="0">
                <a:latin typeface="微软雅黑" panose="020B0503020204020204" pitchFamily="34" charset="-122"/>
                <a:cs typeface="微软雅黑" panose="020B0503020204020204" pitchFamily="34" charset="-122"/>
              </a:rPr>
              <a:t>2</a:t>
            </a:r>
            <a:r>
              <a:rPr lang="zh-CN" altLang="en-US" sz="1600" i="0">
                <a:latin typeface="微软雅黑" panose="020B0503020204020204" pitchFamily="34" charset="-122"/>
                <a:cs typeface="微软雅黑" panose="020B0503020204020204" pitchFamily="34" charset="-122"/>
              </a:rPr>
              <a:t>日中共中央、国务院发布</a:t>
            </a:r>
            <a:endParaRPr lang="zh-CN" altLang="en-US" sz="1600" i="0">
              <a:latin typeface="微软雅黑" panose="020B0503020204020204" pitchFamily="34" charset="-122"/>
              <a:cs typeface="微软雅黑" panose="020B0503020204020204" pitchFamily="34" charset="-122"/>
            </a:endParaRPr>
          </a:p>
        </p:txBody>
      </p:sp>
      <p:pic>
        <p:nvPicPr>
          <p:cNvPr id="5" name="图片 4"/>
          <p:cNvPicPr/>
          <p:nvPr/>
        </p:nvPicPr>
        <p:blipFill>
          <a:blip r:embed="rId1"/>
          <a:stretch>
            <a:fillRect/>
          </a:stretch>
        </p:blipFill>
        <p:spPr>
          <a:xfrm>
            <a:off x="7355840" y="1196340"/>
            <a:ext cx="4778375" cy="4975225"/>
          </a:xfrm>
          <a:prstGeom prst="rect">
            <a:avLst/>
          </a:prstGeom>
        </p:spPr>
      </p:pic>
      <p:sp>
        <p:nvSpPr>
          <p:cNvPr id="6" name="文本框 5"/>
          <p:cNvSpPr txBox="1"/>
          <p:nvPr/>
        </p:nvSpPr>
        <p:spPr>
          <a:xfrm>
            <a:off x="589915" y="2731135"/>
            <a:ext cx="7041515" cy="1972310"/>
          </a:xfrm>
          <a:prstGeom prst="rect">
            <a:avLst/>
          </a:prstGeom>
        </p:spPr>
        <p:txBody>
          <a:bodyPr wrap="square">
            <a:spAutoFit/>
          </a:bodyPr>
          <a:p>
            <a:pPr marL="0" algn="just" defTabSz="266700">
              <a:lnSpc>
                <a:spcPct val="120000"/>
              </a:lnSpc>
              <a:buClrTx/>
              <a:buSzTx/>
              <a:buFontTx/>
            </a:pPr>
            <a:r>
              <a:rPr lang="en-US" altLang="zh-CN" sz="1600" b="0" i="0">
                <a:latin typeface="微软雅黑" panose="020B0503020204020204" pitchFamily="34" charset="-122"/>
                <a:cs typeface="微软雅黑" panose="020B0503020204020204" pitchFamily="34" charset="-122"/>
              </a:rPr>
              <a:t>    《党政机关厉行节约反对浪费条例》修订坚持以习近平新时代中国特色社会主义思想为指导，坚持目标导向和问题导向相结合，与时俱进完善</a:t>
            </a:r>
            <a:r>
              <a:rPr lang="en-US" altLang="zh-CN" sz="1800" b="1" i="0">
                <a:solidFill>
                  <a:schemeClr val="bg2"/>
                </a:solidFill>
                <a:latin typeface="微软雅黑" panose="020B0503020204020204" pitchFamily="34" charset="-122"/>
                <a:cs typeface="微软雅黑" panose="020B0503020204020204" pitchFamily="34" charset="-122"/>
              </a:rPr>
              <a:t>党政机关经费管理、国内差旅、因公临时出国（境）、公务接待、公务用车、会议活动、办公用房、资源节约</a:t>
            </a:r>
            <a:r>
              <a:rPr lang="en-US" altLang="zh-CN" sz="1600" b="0" i="0">
                <a:latin typeface="微软雅黑" panose="020B0503020204020204" pitchFamily="34" charset="-122"/>
                <a:cs typeface="微软雅黑" panose="020B0503020204020204" pitchFamily="34" charset="-122"/>
              </a:rPr>
              <a:t>等规定，强化厉行勤俭节约、反对铺张浪费责任落实，进一步拧紧党政机关带头过紧日子的制度螺栓，对于深入贯彻中央八项规定精神、持续深化纠治“四风”具有重要意义。</a:t>
            </a:r>
            <a:endParaRPr lang="en-US" altLang="zh-CN" sz="1600" b="0" i="0">
              <a:latin typeface="微软雅黑" panose="020B0503020204020204" pitchFamily="34" charset="-122"/>
              <a:cs typeface="微软雅黑" panose="020B0503020204020204" pitchFamily="34" charset="-122"/>
            </a:endParaRPr>
          </a:p>
        </p:txBody>
      </p:sp>
      <p:sp>
        <p:nvSpPr>
          <p:cNvPr id="7" name="文本框 6"/>
          <p:cNvSpPr txBox="1"/>
          <p:nvPr/>
        </p:nvSpPr>
        <p:spPr>
          <a:xfrm>
            <a:off x="694055" y="5194300"/>
            <a:ext cx="927735" cy="977265"/>
          </a:xfrm>
          <a:prstGeom prst="rect">
            <a:avLst/>
          </a:prstGeom>
          <a:noFill/>
        </p:spPr>
        <p:txBody>
          <a:bodyPr wrap="square" rtlCol="0" anchor="t">
            <a:spAutoFit/>
          </a:bodyPr>
          <a:p>
            <a:pPr>
              <a:lnSpc>
                <a:spcPct val="120000"/>
              </a:lnSpc>
            </a:pPr>
            <a:r>
              <a:rPr lang="en-US" altLang="zh-CN" sz="2400">
                <a:solidFill>
                  <a:schemeClr val="bg2"/>
                </a:solidFill>
                <a:latin typeface="微软雅黑" panose="020B0503020204020204" pitchFamily="34" charset="-122"/>
                <a:cs typeface="微软雅黑" panose="020B0503020204020204" pitchFamily="34" charset="-122"/>
                <a:sym typeface="+mn-ea"/>
              </a:rPr>
              <a:t>11</a:t>
            </a:r>
            <a:r>
              <a:rPr lang="zh-CN" altLang="en-US" sz="2400">
                <a:solidFill>
                  <a:schemeClr val="bg2"/>
                </a:solidFill>
                <a:latin typeface="微软雅黑" panose="020B0503020204020204" pitchFamily="34" charset="-122"/>
                <a:cs typeface="微软雅黑" panose="020B0503020204020204" pitchFamily="34" charset="-122"/>
                <a:sym typeface="+mn-ea"/>
              </a:rPr>
              <a:t>章</a:t>
            </a:r>
            <a:endParaRPr lang="zh-CN" altLang="en-US" sz="2400">
              <a:solidFill>
                <a:schemeClr val="bg2"/>
              </a:solidFill>
              <a:latin typeface="微软雅黑" panose="020B0503020204020204" pitchFamily="34" charset="-122"/>
              <a:cs typeface="微软雅黑" panose="020B0503020204020204" pitchFamily="34" charset="-122"/>
              <a:sym typeface="+mn-ea"/>
            </a:endParaRPr>
          </a:p>
          <a:p>
            <a:pPr>
              <a:lnSpc>
                <a:spcPct val="120000"/>
              </a:lnSpc>
            </a:pPr>
            <a:r>
              <a:rPr lang="en-US" altLang="zh-CN" sz="2400">
                <a:solidFill>
                  <a:schemeClr val="bg2"/>
                </a:solidFill>
                <a:latin typeface="微软雅黑" panose="020B0503020204020204" pitchFamily="34" charset="-122"/>
                <a:cs typeface="微软雅黑" panose="020B0503020204020204" pitchFamily="34" charset="-122"/>
                <a:sym typeface="+mn-ea"/>
              </a:rPr>
              <a:t>63</a:t>
            </a:r>
            <a:r>
              <a:rPr lang="zh-CN" altLang="en-US" sz="2400">
                <a:solidFill>
                  <a:schemeClr val="bg2"/>
                </a:solidFill>
                <a:latin typeface="微软雅黑" panose="020B0503020204020204" pitchFamily="34" charset="-122"/>
                <a:cs typeface="微软雅黑" panose="020B0503020204020204" pitchFamily="34" charset="-122"/>
                <a:sym typeface="+mn-ea"/>
              </a:rPr>
              <a:t>条</a:t>
            </a:r>
            <a:endParaRPr lang="zh-CN" altLang="en-US" sz="2400">
              <a:solidFill>
                <a:schemeClr val="bg2"/>
              </a:solidFill>
              <a:latin typeface="微软雅黑" panose="020B0503020204020204" pitchFamily="34" charset="-122"/>
              <a:cs typeface="微软雅黑" panose="020B0503020204020204" pitchFamily="34" charset="-122"/>
              <a:sym typeface="+mn-ea"/>
            </a:endParaRPr>
          </a:p>
        </p:txBody>
      </p:sp>
      <p:sp>
        <p:nvSpPr>
          <p:cNvPr id="8" name="文本框 7"/>
          <p:cNvSpPr txBox="1"/>
          <p:nvPr/>
        </p:nvSpPr>
        <p:spPr>
          <a:xfrm>
            <a:off x="1887855" y="5005705"/>
            <a:ext cx="3693160" cy="1468755"/>
          </a:xfrm>
          <a:prstGeom prst="rect">
            <a:avLst/>
          </a:prstGeom>
        </p:spPr>
        <p:txBody>
          <a:bodyPr wrap="square">
            <a:spAutoFit/>
          </a:bodyPr>
          <a:p>
            <a:pPr marL="285750" lvl="0" indent="-285750" algn="just" defTabSz="266700">
              <a:lnSpc>
                <a:spcPct val="14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经费管理</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国内差旅和因公临时出国（境）</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公务接待</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公务用车</a:t>
            </a:r>
            <a:endParaRPr lang="en-US" altLang="zh-CN" sz="1600">
              <a:latin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5363210" y="4930140"/>
            <a:ext cx="2163445" cy="1836420"/>
          </a:xfrm>
          <a:prstGeom prst="rect">
            <a:avLst/>
          </a:prstGeom>
        </p:spPr>
        <p:txBody>
          <a:bodyPr wrap="square">
            <a:spAutoFit/>
          </a:bodyPr>
          <a:p>
            <a:pPr marL="285750" lvl="0" indent="-285750" algn="just" defTabSz="266700">
              <a:lnSpc>
                <a:spcPct val="12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会议活动</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办公用房</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资源节约</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宣传教育</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监督追责</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10000"/>
              </a:lnSpc>
              <a:buClr>
                <a:srgbClr val="9B0F1E"/>
              </a:buClr>
              <a:buSzTx/>
              <a:buFont typeface="Wingdings" panose="05000000000000000000" charset="0"/>
              <a:buChar char="l"/>
            </a:pPr>
            <a:endParaRPr lang="en-US" altLang="zh-CN"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第一章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dirty="0">
                <a:solidFill>
                  <a:prstClr val="white"/>
                </a:solidFill>
                <a:sym typeface="+mn-ea"/>
              </a:rPr>
              <a:t>总则</a:t>
            </a:r>
            <a:endParaRPr lang="zh-CN" altLang="en-US" b="1" strike="noStrike" noProof="1" dirty="0">
              <a:solidFill>
                <a:prstClr val="white"/>
              </a:solidFill>
            </a:endParaRPr>
          </a:p>
        </p:txBody>
      </p:sp>
      <p:sp>
        <p:nvSpPr>
          <p:cNvPr id="10" name="文本框 9"/>
          <p:cNvSpPr txBox="1"/>
          <p:nvPr/>
        </p:nvSpPr>
        <p:spPr>
          <a:xfrm>
            <a:off x="694055" y="2096770"/>
            <a:ext cx="10628630" cy="2618740"/>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为</a:t>
            </a:r>
            <a:r>
              <a:rPr lang="en-US" altLang="zh-CN" sz="1600">
                <a:latin typeface="微软雅黑" panose="020B0503020204020204" pitchFamily="34" charset="-122"/>
                <a:cs typeface="微软雅黑" panose="020B0503020204020204" pitchFamily="34" charset="-122"/>
                <a:sym typeface="+mn-ea"/>
              </a:rPr>
              <a:t>了进一步弘扬艰苦奋斗、勤俭节约的优良作风，推进党政机关厉行节约反对浪费，建设节约型机关，根据</a:t>
            </a:r>
            <a:r>
              <a:rPr lang="en-US" altLang="zh-CN" sz="1600">
                <a:latin typeface="微软雅黑" panose="020B0503020204020204" pitchFamily="34" charset="-122"/>
                <a:cs typeface="微软雅黑" panose="020B0503020204020204" pitchFamily="34" charset="-122"/>
                <a:sym typeface="+mn-ea"/>
              </a:rPr>
              <a:t>《</a:t>
            </a:r>
            <a:r>
              <a:rPr lang="en-US" altLang="zh-CN" sz="1600">
                <a:latin typeface="微软雅黑" panose="020B0503020204020204" pitchFamily="34" charset="-122"/>
                <a:cs typeface="微软雅黑" panose="020B0503020204020204" pitchFamily="34" charset="-122"/>
                <a:sym typeface="+mn-ea"/>
              </a:rPr>
              <a:t>中国共产党章程</a:t>
            </a:r>
            <a:r>
              <a:rPr lang="en-US" altLang="zh-CN" sz="1600">
                <a:latin typeface="微软雅黑" panose="020B0503020204020204" pitchFamily="34" charset="-122"/>
                <a:cs typeface="微软雅黑" panose="020B0503020204020204" pitchFamily="34" charset="-122"/>
                <a:sym typeface="+mn-ea"/>
              </a:rPr>
              <a:t>》</a:t>
            </a:r>
            <a:r>
              <a:rPr lang="en-US" altLang="zh-CN" sz="1600">
                <a:latin typeface="微软雅黑" panose="020B0503020204020204" pitchFamily="34" charset="-122"/>
                <a:cs typeface="微软雅黑" panose="020B0503020204020204" pitchFamily="34" charset="-122"/>
                <a:sym typeface="+mn-ea"/>
              </a:rPr>
              <a:t>和</a:t>
            </a:r>
            <a:r>
              <a:rPr lang="en-US" altLang="zh-CN" sz="1600">
                <a:latin typeface="微软雅黑" panose="020B0503020204020204" pitchFamily="34" charset="-122"/>
                <a:cs typeface="微软雅黑" panose="020B0503020204020204" pitchFamily="34" charset="-122"/>
                <a:sym typeface="+mn-ea"/>
              </a:rPr>
              <a:t>《</a:t>
            </a:r>
            <a:r>
              <a:rPr lang="en-US" altLang="zh-CN" sz="1600">
                <a:latin typeface="微软雅黑" panose="020B0503020204020204" pitchFamily="34" charset="-122"/>
                <a:cs typeface="微软雅黑" panose="020B0503020204020204" pitchFamily="34" charset="-122"/>
                <a:sym typeface="+mn-ea"/>
              </a:rPr>
              <a:t>中华人民共和国宪法</a:t>
            </a:r>
            <a:r>
              <a:rPr lang="en-US" altLang="zh-CN" sz="1600">
                <a:latin typeface="微软雅黑" panose="020B0503020204020204" pitchFamily="34" charset="-122"/>
                <a:cs typeface="微软雅黑" panose="020B0503020204020204" pitchFamily="34" charset="-122"/>
                <a:sym typeface="+mn-ea"/>
              </a:rPr>
              <a:t>》</a:t>
            </a:r>
            <a:r>
              <a:rPr lang="en-US" altLang="zh-CN" sz="1600">
                <a:latin typeface="微软雅黑" panose="020B0503020204020204" pitchFamily="34" charset="-122"/>
                <a:cs typeface="微软雅黑" panose="020B0503020204020204" pitchFamily="34" charset="-122"/>
                <a:sym typeface="+mn-ea"/>
              </a:rPr>
              <a:t>，制定本条例。</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600">
                <a:latin typeface="微软雅黑" panose="020B0503020204020204" pitchFamily="34" charset="-122"/>
                <a:cs typeface="微软雅黑" panose="020B0503020204020204" pitchFamily="34" charset="-122"/>
                <a:sym typeface="+mn-ea"/>
              </a:rPr>
              <a:t>本条例适用于党的机关、人大机关、行政机关、政协机关、监察机关、审判机关、检察机关，以及工会、共青团、妇联等人民团体和参照公务员法管理的事业单位。</a:t>
            </a:r>
            <a:endParaRPr lang="en-US" altLang="zh-CN"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600" b="1">
                <a:solidFill>
                  <a:schemeClr val="bg2"/>
                </a:solidFill>
                <a:latin typeface="微软雅黑" panose="020B0503020204020204" pitchFamily="34" charset="-122"/>
                <a:cs typeface="微软雅黑" panose="020B0503020204020204" pitchFamily="34" charset="-122"/>
                <a:sym typeface="+mn-ea"/>
              </a:rPr>
              <a:t>国有企业、国有金融企业、不参照公务员法管理的事业单位，参照本条例执行。（附则）</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endParaRPr lang="en-US" altLang="zh-CN" sz="1600" b="1">
              <a:solidFill>
                <a:schemeClr val="bg2"/>
              </a:solidFill>
              <a:latin typeface="微软雅黑" panose="020B0503020204020204" pitchFamily="34" charset="-122"/>
              <a:cs typeface="微软雅黑" panose="020B0503020204020204" pitchFamily="34" charset="-122"/>
              <a:sym typeface="+mn-ea"/>
            </a:endParaRPr>
          </a:p>
        </p:txBody>
      </p:sp>
      <p:sp>
        <p:nvSpPr>
          <p:cNvPr id="11" name="文本框 10"/>
          <p:cNvSpPr txBox="1"/>
          <p:nvPr/>
        </p:nvSpPr>
        <p:spPr>
          <a:xfrm>
            <a:off x="5943600" y="4777740"/>
            <a:ext cx="2145030" cy="47815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800" b="1">
                <a:latin typeface="微软雅黑" panose="020B0503020204020204" pitchFamily="34" charset="-122"/>
                <a:cs typeface="微软雅黑" panose="020B0503020204020204" pitchFamily="34" charset="-122"/>
                <a:sym typeface="+mn-ea"/>
              </a:rPr>
              <a:t>坚持</a:t>
            </a:r>
            <a:r>
              <a:rPr lang="en-US" altLang="zh-CN" sz="1800" b="1">
                <a:latin typeface="微软雅黑" panose="020B0503020204020204" pitchFamily="34" charset="-122"/>
                <a:cs typeface="微软雅黑" panose="020B0503020204020204" pitchFamily="34" charset="-122"/>
                <a:sym typeface="+mn-ea"/>
              </a:rPr>
              <a:t>从严从简</a:t>
            </a:r>
            <a:endParaRPr lang="en-US" altLang="zh-CN" sz="1800" b="1">
              <a:latin typeface="微软雅黑" panose="020B0503020204020204" pitchFamily="34" charset="-122"/>
              <a:cs typeface="微软雅黑" panose="020B0503020204020204" pitchFamily="34" charset="-122"/>
              <a:sym typeface="+mn-ea"/>
            </a:endParaRPr>
          </a:p>
        </p:txBody>
      </p:sp>
      <p:sp>
        <p:nvSpPr>
          <p:cNvPr id="12" name="文本框 11"/>
          <p:cNvSpPr txBox="1"/>
          <p:nvPr/>
        </p:nvSpPr>
        <p:spPr>
          <a:xfrm>
            <a:off x="5943600" y="5215890"/>
            <a:ext cx="2145030" cy="47815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800" b="1">
                <a:latin typeface="微软雅黑" panose="020B0503020204020204" pitchFamily="34" charset="-122"/>
                <a:cs typeface="微软雅黑" panose="020B0503020204020204" pitchFamily="34" charset="-122"/>
                <a:sym typeface="+mn-ea"/>
              </a:rPr>
              <a:t>坚持</a:t>
            </a:r>
            <a:r>
              <a:rPr lang="en-US" altLang="zh-CN" sz="1800" b="1">
                <a:latin typeface="微软雅黑" panose="020B0503020204020204" pitchFamily="34" charset="-122"/>
                <a:cs typeface="微软雅黑" panose="020B0503020204020204" pitchFamily="34" charset="-122"/>
                <a:sym typeface="+mn-ea"/>
              </a:rPr>
              <a:t>依规依法</a:t>
            </a:r>
            <a:endParaRPr lang="en-US" altLang="zh-CN" sz="1800" b="1">
              <a:latin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5943600" y="5654040"/>
            <a:ext cx="2145030" cy="47815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800" b="1">
                <a:latin typeface="微软雅黑" panose="020B0503020204020204" pitchFamily="34" charset="-122"/>
                <a:cs typeface="微软雅黑" panose="020B0503020204020204" pitchFamily="34" charset="-122"/>
                <a:sym typeface="+mn-ea"/>
              </a:rPr>
              <a:t>坚持</a:t>
            </a:r>
            <a:r>
              <a:rPr lang="en-US" altLang="zh-CN" sz="1800" b="1">
                <a:latin typeface="微软雅黑" panose="020B0503020204020204" pitchFamily="34" charset="-122"/>
                <a:cs typeface="微软雅黑" panose="020B0503020204020204" pitchFamily="34" charset="-122"/>
                <a:sym typeface="+mn-ea"/>
              </a:rPr>
              <a:t>提质增效</a:t>
            </a:r>
            <a:endParaRPr lang="en-US" altLang="zh-CN" sz="1800" b="1">
              <a:latin typeface="微软雅黑" panose="020B0503020204020204" pitchFamily="34" charset="-122"/>
              <a:cs typeface="微软雅黑" panose="020B0503020204020204" pitchFamily="34" charset="-122"/>
              <a:sym typeface="+mn-ea"/>
            </a:endParaRPr>
          </a:p>
        </p:txBody>
      </p:sp>
      <p:sp>
        <p:nvSpPr>
          <p:cNvPr id="14" name="文本框 13"/>
          <p:cNvSpPr txBox="1"/>
          <p:nvPr/>
        </p:nvSpPr>
        <p:spPr>
          <a:xfrm>
            <a:off x="8455025" y="4776470"/>
            <a:ext cx="2145030" cy="47815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800" b="1">
                <a:latin typeface="微软雅黑" panose="020B0503020204020204" pitchFamily="34" charset="-122"/>
                <a:cs typeface="微软雅黑" panose="020B0503020204020204" pitchFamily="34" charset="-122"/>
                <a:sym typeface="+mn-ea"/>
              </a:rPr>
              <a:t>坚持</a:t>
            </a:r>
            <a:r>
              <a:rPr lang="en-US" altLang="zh-CN" sz="1800" b="1">
                <a:latin typeface="微软雅黑" panose="020B0503020204020204" pitchFamily="34" charset="-122"/>
                <a:cs typeface="微软雅黑" panose="020B0503020204020204" pitchFamily="34" charset="-122"/>
                <a:sym typeface="+mn-ea"/>
              </a:rPr>
              <a:t>实事求是</a:t>
            </a:r>
            <a:endParaRPr lang="en-US" altLang="zh-CN" sz="1800" b="1">
              <a:latin typeface="微软雅黑" panose="020B0503020204020204" pitchFamily="34" charset="-122"/>
              <a:cs typeface="微软雅黑" panose="020B0503020204020204" pitchFamily="34" charset="-122"/>
              <a:sym typeface="+mn-ea"/>
            </a:endParaRPr>
          </a:p>
        </p:txBody>
      </p:sp>
      <p:sp>
        <p:nvSpPr>
          <p:cNvPr id="15" name="文本框 14"/>
          <p:cNvSpPr txBox="1"/>
          <p:nvPr/>
        </p:nvSpPr>
        <p:spPr>
          <a:xfrm>
            <a:off x="8455025" y="5214620"/>
            <a:ext cx="2145030" cy="47815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800" b="1">
                <a:latin typeface="微软雅黑" panose="020B0503020204020204" pitchFamily="34" charset="-122"/>
                <a:cs typeface="微软雅黑" panose="020B0503020204020204" pitchFamily="34" charset="-122"/>
                <a:sym typeface="+mn-ea"/>
              </a:rPr>
              <a:t>坚持</a:t>
            </a:r>
            <a:r>
              <a:rPr lang="en-US" altLang="zh-CN" sz="1800" b="1">
                <a:latin typeface="微软雅黑" panose="020B0503020204020204" pitchFamily="34" charset="-122"/>
                <a:cs typeface="微软雅黑" panose="020B0503020204020204" pitchFamily="34" charset="-122"/>
                <a:sym typeface="+mn-ea"/>
              </a:rPr>
              <a:t>公开透明</a:t>
            </a:r>
            <a:endParaRPr lang="en-US" altLang="zh-CN" sz="1800" b="1">
              <a:latin typeface="微软雅黑" panose="020B0503020204020204" pitchFamily="34" charset="-122"/>
              <a:cs typeface="微软雅黑" panose="020B0503020204020204" pitchFamily="34" charset="-122"/>
              <a:sym typeface="+mn-ea"/>
            </a:endParaRPr>
          </a:p>
        </p:txBody>
      </p:sp>
      <p:sp>
        <p:nvSpPr>
          <p:cNvPr id="16" name="文本框 15"/>
          <p:cNvSpPr txBox="1"/>
          <p:nvPr/>
        </p:nvSpPr>
        <p:spPr>
          <a:xfrm>
            <a:off x="8455025" y="5652770"/>
            <a:ext cx="2049780" cy="478155"/>
          </a:xfrm>
          <a:prstGeom prst="rect">
            <a:avLst/>
          </a:prstGeom>
        </p:spPr>
        <p:txBody>
          <a:bodyPr wrap="square">
            <a:spAutoFit/>
          </a:bodyPr>
          <a:p>
            <a:pPr marL="285750" indent="-285750" algn="just" defTabSz="266700">
              <a:lnSpc>
                <a:spcPct val="140000"/>
              </a:lnSpc>
              <a:spcAft>
                <a:spcPts val="1200"/>
              </a:spcAft>
              <a:buClr>
                <a:srgbClr val="9B0F1E"/>
              </a:buClr>
              <a:buSzTx/>
              <a:buFont typeface="Wingdings" panose="05000000000000000000" charset="0"/>
              <a:buChar char="l"/>
            </a:pPr>
            <a:r>
              <a:rPr lang="en-US" altLang="zh-CN" sz="1800" b="1" i="0">
                <a:latin typeface="微软雅黑" panose="020B0503020204020204" pitchFamily="34" charset="-122"/>
                <a:cs typeface="微软雅黑" panose="020B0503020204020204" pitchFamily="34" charset="-122"/>
              </a:rPr>
              <a:t>坚持深化改革</a:t>
            </a:r>
            <a:endParaRPr lang="en-US" altLang="zh-CN" sz="1800" b="1" i="0">
              <a:latin typeface="微软雅黑" panose="020B0503020204020204" pitchFamily="34" charset="-122"/>
              <a:cs typeface="微软雅黑" panose="020B0503020204020204" pitchFamily="34" charset="-122"/>
            </a:endParaRPr>
          </a:p>
        </p:txBody>
      </p:sp>
      <p:sp>
        <p:nvSpPr>
          <p:cNvPr id="17" name="文本框 16"/>
          <p:cNvSpPr txBox="1"/>
          <p:nvPr/>
        </p:nvSpPr>
        <p:spPr>
          <a:xfrm>
            <a:off x="829945" y="5063490"/>
            <a:ext cx="4400550" cy="700405"/>
          </a:xfrm>
          <a:prstGeom prst="rect">
            <a:avLst/>
          </a:prstGeom>
        </p:spPr>
        <p:txBody>
          <a:bodyPr wrap="square">
            <a:spAutoFit/>
          </a:bodyPr>
          <a:p>
            <a:pPr marL="285750" indent="-285750" algn="just" defTabSz="266700">
              <a:lnSpc>
                <a:spcPct val="110000"/>
              </a:lnSpc>
              <a:spcBef>
                <a:spcPct val="0"/>
              </a:spcBef>
              <a:spcAft>
                <a:spcPct val="0"/>
              </a:spcAft>
              <a:buFont typeface="Wingdings" panose="05000000000000000000" charset="0"/>
              <a:buChar char="l"/>
            </a:pPr>
            <a:r>
              <a:rPr lang="zh-CN" altLang="en-US" sz="1800" b="1" i="0">
                <a:solidFill>
                  <a:schemeClr val="bg2"/>
                </a:solidFill>
                <a:latin typeface="微软雅黑" panose="020B0503020204020204" pitchFamily="34" charset="-122"/>
                <a:cs typeface="微软雅黑" panose="020B0503020204020204" pitchFamily="34" charset="-122"/>
              </a:rPr>
              <a:t>党政机关厉行节约反对浪费，应当深入贯彻中央八项规定精神，遵循下列原则</a:t>
            </a:r>
            <a:endParaRPr lang="zh-CN" altLang="en-US" sz="1800" b="1" i="0">
              <a:solidFill>
                <a:schemeClr val="bg2"/>
              </a:solidFill>
              <a:latin typeface="微软雅黑" panose="020B0503020204020204" pitchFamily="34" charset="-122"/>
              <a:cs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第二章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经费管理</a:t>
            </a:r>
            <a:endParaRPr lang="zh-CN" altLang="en-US" b="1" strike="noStrike" noProof="1" dirty="0">
              <a:solidFill>
                <a:prstClr val="white"/>
              </a:solidFill>
            </a:endParaRPr>
          </a:p>
        </p:txBody>
      </p:sp>
      <p:sp>
        <p:nvSpPr>
          <p:cNvPr id="10" name="文本框 9"/>
          <p:cNvSpPr txBox="1"/>
          <p:nvPr/>
        </p:nvSpPr>
        <p:spPr>
          <a:xfrm>
            <a:off x="577850" y="1885950"/>
            <a:ext cx="11022330" cy="4853940"/>
          </a:xfrm>
          <a:prstGeom prst="rect">
            <a:avLst/>
          </a:prstGeom>
        </p:spPr>
        <p:txBody>
          <a:bodyPr wrap="square">
            <a:spAutoFit/>
          </a:bodyPr>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a:t>
            </a:r>
            <a:r>
              <a:rPr lang="en-US" altLang="zh-CN" sz="1600" b="1">
                <a:solidFill>
                  <a:schemeClr val="bg2"/>
                </a:solidFill>
                <a:latin typeface="微软雅黑" panose="020B0503020204020204" pitchFamily="34" charset="-122"/>
                <a:cs typeface="微软雅黑" panose="020B0503020204020204" pitchFamily="34" charset="-122"/>
                <a:sym typeface="+mn-ea"/>
              </a:rPr>
              <a:t>加强预算编制管理</a:t>
            </a:r>
            <a:r>
              <a:rPr lang="zh-CN" altLang="en-US" sz="1600">
                <a:latin typeface="微软雅黑" panose="020B0503020204020204" pitchFamily="34" charset="-122"/>
                <a:cs typeface="微软雅黑" panose="020B0503020204020204" pitchFamily="34" charset="-122"/>
                <a:sym typeface="+mn-ea"/>
              </a:rPr>
              <a:t>，按照加强财政资源和预算统筹的要求，</a:t>
            </a:r>
            <a:r>
              <a:rPr lang="en-US" altLang="zh-CN" sz="1600" b="1">
                <a:solidFill>
                  <a:schemeClr val="bg2"/>
                </a:solidFill>
                <a:latin typeface="微软雅黑" panose="020B0503020204020204" pitchFamily="34" charset="-122"/>
                <a:cs typeface="微软雅黑" panose="020B0503020204020204" pitchFamily="34" charset="-122"/>
                <a:sym typeface="+mn-ea"/>
              </a:rPr>
              <a:t>将各项收入和支出全部纳入预算</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强化</a:t>
            </a:r>
            <a:r>
              <a:rPr lang="en-US" altLang="zh-CN" sz="1600" b="1">
                <a:solidFill>
                  <a:schemeClr val="bg2"/>
                </a:solidFill>
                <a:latin typeface="微软雅黑" panose="020B0503020204020204" pitchFamily="34" charset="-122"/>
                <a:cs typeface="微软雅黑" panose="020B0503020204020204" pitchFamily="34" charset="-122"/>
                <a:sym typeface="+mn-ea"/>
              </a:rPr>
              <a:t>预算刚性约束</a:t>
            </a:r>
            <a:r>
              <a:rPr lang="zh-CN" altLang="en-US" sz="1600">
                <a:latin typeface="微软雅黑" panose="020B0503020204020204" pitchFamily="34" charset="-122"/>
                <a:cs typeface="微软雅黑" panose="020B0503020204020204" pitchFamily="34" charset="-122"/>
                <a:sym typeface="+mn-ea"/>
              </a:rPr>
              <a:t>，党政机关应当</a:t>
            </a:r>
            <a:r>
              <a:rPr lang="en-US" altLang="zh-CN" sz="1600" b="1">
                <a:solidFill>
                  <a:schemeClr val="bg2"/>
                </a:solidFill>
                <a:latin typeface="微软雅黑" panose="020B0503020204020204" pitchFamily="34" charset="-122"/>
                <a:cs typeface="微软雅黑" panose="020B0503020204020204" pitchFamily="34" charset="-122"/>
                <a:sym typeface="+mn-ea"/>
              </a:rPr>
              <a:t>遵循先有预算、后有支出的原则</a:t>
            </a:r>
            <a:r>
              <a:rPr lang="zh-CN" altLang="en-US" sz="1600">
                <a:latin typeface="微软雅黑" panose="020B0503020204020204" pitchFamily="34" charset="-122"/>
                <a:cs typeface="微软雅黑" panose="020B0503020204020204" pitchFamily="34" charset="-122"/>
                <a:sym typeface="+mn-ea"/>
              </a:rPr>
              <a:t>，严格执行预算，</a:t>
            </a:r>
            <a:r>
              <a:rPr lang="en-US" altLang="zh-CN" sz="1600" b="1">
                <a:solidFill>
                  <a:schemeClr val="bg2"/>
                </a:solidFill>
                <a:latin typeface="微软雅黑" panose="020B0503020204020204" pitchFamily="34" charset="-122"/>
                <a:cs typeface="微软雅黑" panose="020B0503020204020204" pitchFamily="34" charset="-122"/>
                <a:sym typeface="+mn-ea"/>
              </a:rPr>
              <a:t>严禁超预算或者无预算安排支出，严禁虚列支出、转移或者套取财政资金，严禁向下级单位、企事业单位、社会组织、个人摊派或者转嫁费用。</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en-US" altLang="zh-CN" sz="1600" b="1">
                <a:solidFill>
                  <a:schemeClr val="bg2"/>
                </a:solidFill>
                <a:latin typeface="微软雅黑" panose="020B0503020204020204" pitchFamily="34" charset="-122"/>
                <a:cs typeface="微软雅黑" panose="020B0503020204020204" pitchFamily="34" charset="-122"/>
                <a:sym typeface="+mn-ea"/>
              </a:rPr>
              <a:t>严格控制国内差旅费、因公临时出国（境）费、公务接待费、公务用车购置及运行费、会议费、培训费等支出。年度预算执行中不予追加，因特殊需要确需追加的，严格按照规定程序报批。</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严格开支范围和标准，严格支出报销审核，</a:t>
            </a:r>
            <a:r>
              <a:rPr lang="en-US" altLang="zh-CN" sz="1600" b="1">
                <a:solidFill>
                  <a:schemeClr val="bg2"/>
                </a:solidFill>
                <a:latin typeface="微软雅黑" panose="020B0503020204020204" pitchFamily="34" charset="-122"/>
                <a:cs typeface="微软雅黑" panose="020B0503020204020204" pitchFamily="34" charset="-122"/>
                <a:sym typeface="+mn-ea"/>
              </a:rPr>
              <a:t>不得报销任何超范围、超标准以及与相关公务活动无关的费用。</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a:t>
            </a:r>
            <a:r>
              <a:rPr lang="en-US" altLang="zh-CN" sz="1600" b="1">
                <a:solidFill>
                  <a:schemeClr val="bg2"/>
                </a:solidFill>
                <a:latin typeface="微软雅黑" panose="020B0503020204020204" pitchFamily="34" charset="-122"/>
                <a:cs typeface="微软雅黑" panose="020B0503020204020204" pitchFamily="34" charset="-122"/>
                <a:sym typeface="+mn-ea"/>
              </a:rPr>
              <a:t>采购货物、工程和服务，应当遵循公开透明、公平竞争、公正、诚实信用原则。</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采购应当</a:t>
            </a:r>
            <a:r>
              <a:rPr lang="en-US" altLang="zh-CN" sz="1600" b="1">
                <a:solidFill>
                  <a:schemeClr val="bg2"/>
                </a:solidFill>
                <a:latin typeface="微软雅黑" panose="020B0503020204020204" pitchFamily="34" charset="-122"/>
                <a:cs typeface="微软雅黑" panose="020B0503020204020204" pitchFamily="34" charset="-122"/>
                <a:sym typeface="+mn-ea"/>
              </a:rPr>
              <a:t>依法完整准确编制采购项目预算，</a:t>
            </a:r>
            <a:r>
              <a:rPr lang="zh-CN" altLang="en-US" sz="1600">
                <a:latin typeface="微软雅黑" panose="020B0503020204020204" pitchFamily="34" charset="-122"/>
                <a:cs typeface="微软雅黑" panose="020B0503020204020204" pitchFamily="34" charset="-122"/>
                <a:sym typeface="+mn-ea"/>
              </a:rPr>
              <a:t>严格执行经费预算和资产配置标准，科学合理确定采购需求，</a:t>
            </a:r>
            <a:r>
              <a:rPr lang="en-US" altLang="zh-CN" sz="1600" b="1">
                <a:solidFill>
                  <a:schemeClr val="bg2"/>
                </a:solidFill>
                <a:latin typeface="微软雅黑" panose="020B0503020204020204" pitchFamily="34" charset="-122"/>
                <a:cs typeface="微软雅黑" panose="020B0503020204020204" pitchFamily="34" charset="-122"/>
                <a:sym typeface="+mn-ea"/>
              </a:rPr>
              <a:t>不得超标准采购，不得采购与本单位履行职能和事业发展无关的资产，不得超出办公需要采购服务。严格执行政府采购程序，不得违反规定以任何方式和理由指定或者变相指定供应商、品牌、型号、产地。依法应当进行公开招标的，不得以化整为零或者其他任何方式规避公开招标，确需改变采购方式的，应当严格执行有关公示和审批程序。</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a:t>
            </a:r>
            <a:r>
              <a:rPr lang="en-US" altLang="zh-CN" sz="1600" b="1">
                <a:solidFill>
                  <a:schemeClr val="bg2"/>
                </a:solidFill>
                <a:latin typeface="微软雅黑" panose="020B0503020204020204" pitchFamily="34" charset="-122"/>
                <a:cs typeface="微软雅黑" panose="020B0503020204020204" pitchFamily="34" charset="-122"/>
                <a:sym typeface="+mn-ea"/>
              </a:rPr>
              <a:t>应当按照政府采购合同规定组织验收。</a:t>
            </a:r>
            <a:endParaRPr lang="en-US" altLang="zh-CN" sz="1600" b="1">
              <a:solidFill>
                <a:schemeClr val="bg2"/>
              </a:solidFill>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第三章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国内差旅和因公临时出国（境）</a:t>
            </a:r>
            <a:endParaRPr lang="zh-CN" altLang="en-US" b="1" strike="noStrike" noProof="1" dirty="0">
              <a:solidFill>
                <a:prstClr val="white"/>
              </a:solidFill>
            </a:endParaRPr>
          </a:p>
        </p:txBody>
      </p:sp>
      <p:sp>
        <p:nvSpPr>
          <p:cNvPr id="10" name="文本框 9"/>
          <p:cNvSpPr txBox="1"/>
          <p:nvPr/>
        </p:nvSpPr>
        <p:spPr>
          <a:xfrm>
            <a:off x="530225" y="1885950"/>
            <a:ext cx="11146155" cy="4712335"/>
          </a:xfrm>
          <a:prstGeom prst="rect">
            <a:avLst/>
          </a:prstGeom>
        </p:spPr>
        <p:txBody>
          <a:bodyPr wrap="square">
            <a:spAutoFit/>
          </a:bodyPr>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a:t>
            </a:r>
            <a:r>
              <a:rPr lang="en-US" altLang="zh-CN" sz="1600" b="1">
                <a:solidFill>
                  <a:schemeClr val="bg2"/>
                </a:solidFill>
                <a:latin typeface="微软雅黑" panose="020B0503020204020204" pitchFamily="34" charset="-122"/>
                <a:cs typeface="微软雅黑" panose="020B0503020204020204" pitchFamily="34" charset="-122"/>
                <a:sym typeface="+mn-ea"/>
              </a:rPr>
              <a:t>严格执行国内差旅内部审批制度</a:t>
            </a:r>
            <a:r>
              <a:rPr lang="zh-CN" altLang="en-US" sz="1600">
                <a:latin typeface="微软雅黑" panose="020B0503020204020204" pitchFamily="34" charset="-122"/>
                <a:cs typeface="微软雅黑" panose="020B0503020204020204" pitchFamily="34" charset="-122"/>
                <a:sym typeface="+mn-ea"/>
              </a:rPr>
              <a:t>，加强计划管理和统筹把关，</a:t>
            </a:r>
            <a:r>
              <a:rPr lang="en-US" altLang="zh-CN" sz="1600" b="1">
                <a:solidFill>
                  <a:schemeClr val="bg2"/>
                </a:solidFill>
                <a:latin typeface="微软雅黑" panose="020B0503020204020204" pitchFamily="34" charset="-122"/>
                <a:cs typeface="微软雅黑" panose="020B0503020204020204" pitchFamily="34" charset="-122"/>
                <a:sym typeface="+mn-ea"/>
              </a:rPr>
              <a:t>从严控制人数和天数，严禁无实质内容、无明确公务目的的差旅活动，严禁以任何名义和方式变相旅游，严禁异地部门间无实质内容的学习交流和考察调研。</a:t>
            </a:r>
            <a:r>
              <a:rPr lang="zh-CN" altLang="en-US" sz="1600">
                <a:latin typeface="微软雅黑" panose="020B0503020204020204" pitchFamily="34" charset="-122"/>
                <a:cs typeface="微软雅黑" panose="020B0503020204020204" pitchFamily="34" charset="-122"/>
                <a:sym typeface="+mn-ea"/>
              </a:rPr>
              <a:t>加强对到基层调研、督查检查的统筹规范，</a:t>
            </a:r>
            <a:r>
              <a:rPr lang="en-US" altLang="zh-CN" sz="1600" b="1">
                <a:solidFill>
                  <a:schemeClr val="bg2"/>
                </a:solidFill>
                <a:latin typeface="微软雅黑" panose="020B0503020204020204" pitchFamily="34" charset="-122"/>
                <a:cs typeface="微软雅黑" panose="020B0503020204020204" pitchFamily="34" charset="-122"/>
                <a:sym typeface="+mn-ea"/>
              </a:rPr>
              <a:t>防止重复扎堆增加基层负担。</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国内差旅人员应当</a:t>
            </a:r>
            <a:r>
              <a:rPr lang="en-US" altLang="zh-CN" sz="1600" b="1">
                <a:solidFill>
                  <a:schemeClr val="bg2"/>
                </a:solidFill>
                <a:latin typeface="微软雅黑" panose="020B0503020204020204" pitchFamily="34" charset="-122"/>
                <a:cs typeface="微软雅黑" panose="020B0503020204020204" pitchFamily="34" charset="-122"/>
                <a:sym typeface="+mn-ea"/>
              </a:rPr>
              <a:t>严格按照规定乘坐交通工具、住宿、用餐，费用由所在单位承担</a:t>
            </a:r>
            <a:r>
              <a:rPr lang="zh-CN" altLang="en-US" sz="1600">
                <a:latin typeface="微软雅黑" panose="020B0503020204020204" pitchFamily="34" charset="-122"/>
                <a:cs typeface="微软雅黑" panose="020B0503020204020204" pitchFamily="34" charset="-122"/>
                <a:sym typeface="+mn-ea"/>
              </a:rPr>
              <a:t>。</a:t>
            </a:r>
            <a:r>
              <a:rPr lang="en-US" altLang="zh-CN" sz="1600" b="1">
                <a:solidFill>
                  <a:schemeClr val="bg2"/>
                </a:solidFill>
                <a:latin typeface="微软雅黑" panose="020B0503020204020204" pitchFamily="34" charset="-122"/>
                <a:cs typeface="微软雅黑" panose="020B0503020204020204" pitchFamily="34" charset="-122"/>
                <a:sym typeface="+mn-ea"/>
              </a:rPr>
              <a:t>差旅人员用车、住宿、用餐由接待单位协助安排的，必须按照规定标准及时足额交纳交通费、住宿费、伙食费。差旅人员不得向接待单位提出正常公务活动以外的要求，不得接受礼金、礼品和土特产品等。</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统筹安排年度因公临时出国计划，</a:t>
            </a:r>
            <a:r>
              <a:rPr lang="en-US" altLang="zh-CN" sz="1600" b="1">
                <a:solidFill>
                  <a:schemeClr val="bg2"/>
                </a:solidFill>
                <a:latin typeface="微软雅黑" panose="020B0503020204020204" pitchFamily="34" charset="-122"/>
                <a:cs typeface="微软雅黑" panose="020B0503020204020204" pitchFamily="34" charset="-122"/>
                <a:sym typeface="+mn-ea"/>
              </a:rPr>
              <a:t>严格控制团组数量和出访国家数、团组人数、在外停留天数，不得安排照顾性、无实质内容的一般性出访，不得组织开展一般性出国考察、日常调研、交流学习等活动</a:t>
            </a:r>
            <a:r>
              <a:rPr lang="zh-CN" altLang="en-US" sz="1600">
                <a:latin typeface="微软雅黑" panose="020B0503020204020204" pitchFamily="34" charset="-122"/>
                <a:cs typeface="微软雅黑" panose="020B0503020204020204" pitchFamily="34" charset="-122"/>
                <a:sym typeface="+mn-ea"/>
              </a:rPr>
              <a:t>，严禁集中安排赴热门国家或者地区出访，</a:t>
            </a:r>
            <a:r>
              <a:rPr lang="en-US" altLang="zh-CN" sz="1600" b="1">
                <a:solidFill>
                  <a:schemeClr val="bg2"/>
                </a:solidFill>
                <a:latin typeface="微软雅黑" panose="020B0503020204020204" pitchFamily="34" charset="-122"/>
                <a:cs typeface="微软雅黑" panose="020B0503020204020204" pitchFamily="34" charset="-122"/>
                <a:sym typeface="+mn-ea"/>
              </a:rPr>
              <a:t>严禁以任何名义和方式变相公款出国旅游</a:t>
            </a:r>
            <a:r>
              <a:rPr lang="zh-CN" altLang="en-US" sz="1600">
                <a:latin typeface="微软雅黑" panose="020B0503020204020204" pitchFamily="34" charset="-122"/>
                <a:cs typeface="微软雅黑" panose="020B0503020204020204" pitchFamily="34" charset="-122"/>
                <a:sym typeface="+mn-ea"/>
              </a:rPr>
              <a:t>。严格执行因公临时出国限量管理规定，</a:t>
            </a:r>
            <a:r>
              <a:rPr lang="en-US" altLang="zh-CN" sz="1600" b="1">
                <a:solidFill>
                  <a:schemeClr val="bg2"/>
                </a:solidFill>
                <a:latin typeface="微软雅黑" panose="020B0503020204020204" pitchFamily="34" charset="-122"/>
                <a:cs typeface="微软雅黑" panose="020B0503020204020204" pitchFamily="34" charset="-122"/>
                <a:sym typeface="+mn-ea"/>
              </a:rPr>
              <a:t>不得把出国作为个人待遇、安排轮流出国</a:t>
            </a:r>
            <a:r>
              <a:rPr lang="zh-CN" altLang="en-US" sz="1600">
                <a:latin typeface="微软雅黑" panose="020B0503020204020204" pitchFamily="34" charset="-122"/>
                <a:cs typeface="微软雅黑" panose="020B0503020204020204" pitchFamily="34" charset="-122"/>
                <a:sym typeface="+mn-ea"/>
              </a:rPr>
              <a:t>。严格控制跨地区、跨部门团组。</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3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出国团组应当</a:t>
            </a:r>
            <a:r>
              <a:rPr lang="en-US" altLang="zh-CN" sz="1600" b="1">
                <a:solidFill>
                  <a:schemeClr val="bg2"/>
                </a:solidFill>
                <a:latin typeface="微软雅黑" panose="020B0503020204020204" pitchFamily="34" charset="-122"/>
                <a:cs typeface="微软雅黑" panose="020B0503020204020204" pitchFamily="34" charset="-122"/>
                <a:sym typeface="+mn-ea"/>
              </a:rPr>
              <a:t>按照规定标准安排交通工具和食宿，不得违反规定乘坐民航包机，不得乘坐私人、企业和外国航空公司包机，不得安排超标准住房和用车，不得擅自增加出访国家或者地区，不得擅自变更行程路线，不得擅自延长在国外停留天数</a:t>
            </a:r>
            <a:r>
              <a:rPr lang="zh-CN" altLang="en-US" sz="1600">
                <a:latin typeface="微软雅黑" panose="020B0503020204020204" pitchFamily="34" charset="-122"/>
                <a:cs typeface="微软雅黑" panose="020B0503020204020204" pitchFamily="34" charset="-122"/>
                <a:sym typeface="+mn-ea"/>
              </a:rPr>
              <a:t>。出国期间，不得与我国驻外机构和其他中资机构、企业之间用公款互赠礼品或者纪念品，不得用公款相互宴请。</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第四章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公务接待</a:t>
            </a:r>
            <a:endParaRPr lang="zh-CN" altLang="en-US" b="1" strike="noStrike" noProof="1" dirty="0">
              <a:solidFill>
                <a:prstClr val="white"/>
              </a:solidFill>
            </a:endParaRPr>
          </a:p>
        </p:txBody>
      </p:sp>
      <p:sp>
        <p:nvSpPr>
          <p:cNvPr id="10" name="文本框 9"/>
          <p:cNvSpPr txBox="1"/>
          <p:nvPr/>
        </p:nvSpPr>
        <p:spPr>
          <a:xfrm>
            <a:off x="694055" y="2172970"/>
            <a:ext cx="10844530" cy="4150360"/>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党政机关应当建立</a:t>
            </a:r>
            <a:r>
              <a:rPr lang="en-US" altLang="zh-CN" sz="1600" b="1">
                <a:solidFill>
                  <a:schemeClr val="bg2"/>
                </a:solidFill>
                <a:latin typeface="微软雅黑" panose="020B0503020204020204" pitchFamily="34" charset="-122"/>
                <a:cs typeface="微软雅黑" panose="020B0503020204020204" pitchFamily="34" charset="-122"/>
                <a:sym typeface="+mn-ea"/>
              </a:rPr>
              <a:t>国内公务接待审批控制制度</a:t>
            </a:r>
            <a:r>
              <a:rPr lang="zh-CN" altLang="en-US" sz="1600">
                <a:latin typeface="微软雅黑" panose="020B0503020204020204" pitchFamily="34" charset="-122"/>
                <a:cs typeface="微软雅黑" panose="020B0503020204020204" pitchFamily="34" charset="-122"/>
                <a:sym typeface="+mn-ea"/>
              </a:rPr>
              <a:t>，</a:t>
            </a:r>
            <a:r>
              <a:rPr lang="en-US" altLang="zh-CN" sz="1600" b="1">
                <a:solidFill>
                  <a:schemeClr val="bg2"/>
                </a:solidFill>
                <a:latin typeface="微软雅黑" panose="020B0503020204020204" pitchFamily="34" charset="-122"/>
                <a:cs typeface="微软雅黑" panose="020B0503020204020204" pitchFamily="34" charset="-122"/>
                <a:sym typeface="+mn-ea"/>
              </a:rPr>
              <a:t>严格执行公函制度</a:t>
            </a:r>
            <a:r>
              <a:rPr lang="zh-CN" altLang="en-US" sz="1600">
                <a:latin typeface="微软雅黑" panose="020B0503020204020204" pitchFamily="34" charset="-122"/>
                <a:cs typeface="微软雅黑" panose="020B0503020204020204" pitchFamily="34" charset="-122"/>
                <a:sym typeface="+mn-ea"/>
              </a:rPr>
              <a:t>，对无公函的公务活动一律不予接待，</a:t>
            </a:r>
            <a:r>
              <a:rPr lang="en-US" altLang="zh-CN" sz="1600" b="1">
                <a:solidFill>
                  <a:schemeClr val="bg2"/>
                </a:solidFill>
                <a:latin typeface="微软雅黑" panose="020B0503020204020204" pitchFamily="34" charset="-122"/>
                <a:cs typeface="微软雅黑" panose="020B0503020204020204" pitchFamily="34" charset="-122"/>
                <a:sym typeface="+mn-ea"/>
              </a:rPr>
              <a:t>严禁将非公务活动纳入接待范围</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a:t>
            </a:r>
            <a:r>
              <a:rPr lang="en-US" altLang="zh-CN" sz="1600" b="1">
                <a:solidFill>
                  <a:schemeClr val="bg2"/>
                </a:solidFill>
                <a:latin typeface="微软雅黑" panose="020B0503020204020204" pitchFamily="34" charset="-122"/>
                <a:cs typeface="微软雅黑" panose="020B0503020204020204" pitchFamily="34" charset="-122"/>
                <a:sym typeface="+mn-ea"/>
              </a:rPr>
              <a:t>严格执行国内公务接待标准，实行接待费支出总额控制制度。</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接待单位应当严格</a:t>
            </a:r>
            <a:r>
              <a:rPr lang="en-US" altLang="zh-CN" sz="1600" b="1">
                <a:solidFill>
                  <a:schemeClr val="bg2"/>
                </a:solidFill>
                <a:latin typeface="微软雅黑" panose="020B0503020204020204" pitchFamily="34" charset="-122"/>
                <a:cs typeface="微软雅黑" panose="020B0503020204020204" pitchFamily="34" charset="-122"/>
                <a:sym typeface="+mn-ea"/>
              </a:rPr>
              <a:t>按照标准安排接待对象的住宿用房，协助安排用餐、用车的按照标准收取伙食费、交通费。工作餐不得提供高档菜肴，不得提供香烟，不上酒。不得在接待费中列支应当由接待对象承担的费用，不得以举办会议、培训等名义列支、转移、隐匿接待费开支。</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接待单位</a:t>
            </a:r>
            <a:r>
              <a:rPr lang="en-US" altLang="zh-CN" sz="1600" b="1">
                <a:solidFill>
                  <a:schemeClr val="bg2"/>
                </a:solidFill>
                <a:latin typeface="微软雅黑" panose="020B0503020204020204" pitchFamily="34" charset="-122"/>
                <a:cs typeface="微软雅黑" panose="020B0503020204020204" pitchFamily="34" charset="-122"/>
                <a:sym typeface="+mn-ea"/>
              </a:rPr>
              <a:t>不得在机场、车站、码头和辖区边界组织迎送活动，不得跨地区迎送。严格控制陪同人数，不得层层多人陪同。</a:t>
            </a:r>
            <a:endParaRPr lang="en-US" altLang="zh-CN"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接待单位应当</a:t>
            </a:r>
            <a:r>
              <a:rPr lang="en-US" altLang="zh-CN" sz="1600" b="1">
                <a:solidFill>
                  <a:schemeClr val="bg2"/>
                </a:solidFill>
                <a:latin typeface="微软雅黑" panose="020B0503020204020204" pitchFamily="34" charset="-122"/>
                <a:cs typeface="微软雅黑" panose="020B0503020204020204" pitchFamily="34" charset="-122"/>
                <a:sym typeface="+mn-ea"/>
              </a:rPr>
              <a:t>严格执行国内公务接待清单制度，如实反映接待对象、公务活动、接待费、陪同和相关工作保障人员等情况。接待清单作为财务报销的凭证之一并接受审计。</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第五章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公务用车</a:t>
            </a:r>
            <a:endParaRPr lang="zh-CN" altLang="en-US" b="1" strike="noStrike" noProof="1" dirty="0">
              <a:solidFill>
                <a:prstClr val="white"/>
              </a:solidFill>
            </a:endParaRPr>
          </a:p>
        </p:txBody>
      </p:sp>
      <p:sp>
        <p:nvSpPr>
          <p:cNvPr id="10" name="文本框 9"/>
          <p:cNvSpPr txBox="1"/>
          <p:nvPr/>
        </p:nvSpPr>
        <p:spPr>
          <a:xfrm>
            <a:off x="694055" y="1991995"/>
            <a:ext cx="10844530" cy="4648200"/>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600" b="1">
                <a:solidFill>
                  <a:schemeClr val="bg2"/>
                </a:solidFill>
                <a:latin typeface="微软雅黑" panose="020B0503020204020204" pitchFamily="34" charset="-122"/>
                <a:cs typeface="微软雅黑" panose="020B0503020204020204" pitchFamily="34" charset="-122"/>
                <a:sym typeface="+mn-ea"/>
              </a:rPr>
              <a:t>普通公务出行由公务人员自主选择，实行社会化提供。</a:t>
            </a:r>
            <a:r>
              <a:rPr lang="zh-CN" altLang="en-US" sz="1600">
                <a:latin typeface="微软雅黑" panose="020B0503020204020204" pitchFamily="34" charset="-122"/>
                <a:cs typeface="微软雅黑" panose="020B0503020204020204" pitchFamily="34" charset="-122"/>
                <a:sym typeface="+mn-ea"/>
              </a:rPr>
              <a:t>按照有关规定发放公务交通补贴，不得以公务交通补贴的名义变相发放福利，</a:t>
            </a:r>
            <a:r>
              <a:rPr lang="en-US" altLang="zh-CN" sz="1600" b="1">
                <a:solidFill>
                  <a:schemeClr val="bg2"/>
                </a:solidFill>
                <a:latin typeface="微软雅黑" panose="020B0503020204020204" pitchFamily="34" charset="-122"/>
                <a:cs typeface="微软雅黑" panose="020B0503020204020204" pitchFamily="34" charset="-122"/>
                <a:sym typeface="+mn-ea"/>
              </a:rPr>
              <a:t>不得既领取公务交通补贴又违规使用公务用车。</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不得</a:t>
            </a:r>
            <a:r>
              <a:rPr lang="en-US" altLang="zh-CN" sz="1600" b="1">
                <a:solidFill>
                  <a:schemeClr val="bg2"/>
                </a:solidFill>
                <a:latin typeface="微软雅黑" panose="020B0503020204020204" pitchFamily="34" charset="-122"/>
                <a:cs typeface="微软雅黑" panose="020B0503020204020204" pitchFamily="34" charset="-122"/>
                <a:sym typeface="+mn-ea"/>
              </a:rPr>
              <a:t>以特殊用途等理由变相超编制、超标准配备公务用车</a:t>
            </a:r>
            <a:r>
              <a:rPr lang="zh-CN" altLang="en-US" sz="1600">
                <a:latin typeface="微软雅黑" panose="020B0503020204020204" pitchFamily="34" charset="-122"/>
                <a:cs typeface="微软雅黑" panose="020B0503020204020204" pitchFamily="34" charset="-122"/>
                <a:sym typeface="+mn-ea"/>
              </a:rPr>
              <a:t>，</a:t>
            </a:r>
            <a:r>
              <a:rPr lang="en-US" altLang="zh-CN" sz="1600" b="1">
                <a:solidFill>
                  <a:schemeClr val="bg2"/>
                </a:solidFill>
                <a:latin typeface="微软雅黑" panose="020B0503020204020204" pitchFamily="34" charset="-122"/>
                <a:cs typeface="微软雅黑" panose="020B0503020204020204" pitchFamily="34" charset="-122"/>
                <a:sym typeface="+mn-ea"/>
              </a:rPr>
              <a:t>不得以任何方式换用、借用、占用所属单位或者其他单位和个人的车辆</a:t>
            </a:r>
            <a:r>
              <a:rPr lang="zh-CN" altLang="en-US" sz="1600">
                <a:latin typeface="微软雅黑" panose="020B0503020204020204" pitchFamily="34" charset="-122"/>
                <a:cs typeface="微软雅黑" panose="020B0503020204020204" pitchFamily="34" charset="-122"/>
                <a:sym typeface="+mn-ea"/>
              </a:rPr>
              <a:t>，不得接受企事业单位和个人赠送的车辆。</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公务用车实行政府集中采购，</a:t>
            </a:r>
            <a:r>
              <a:rPr lang="en-US" altLang="zh-CN" sz="1600" b="1">
                <a:solidFill>
                  <a:schemeClr val="bg2"/>
                </a:solidFill>
                <a:latin typeface="微软雅黑" panose="020B0503020204020204" pitchFamily="34" charset="-122"/>
                <a:cs typeface="微软雅黑" panose="020B0503020204020204" pitchFamily="34" charset="-122"/>
                <a:sym typeface="+mn-ea"/>
              </a:rPr>
              <a:t>应当选用国产汽车，优先选用新能源汽车</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公务用车严格按照规定年限更新，达到更新年限仍能继续使用的应当继续使用，不得因领导干部职务晋升、调动等原因提前更新。</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公务用车保险、维修、加油等实行政府集中采购，降低运行成本。</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严格按照规定使用公务用车，严禁以任何理由挪用或者固定给个人使用执法执勤、机要通信等公务用车，</a:t>
            </a:r>
            <a:r>
              <a:rPr lang="en-US" altLang="zh-CN" sz="1600" b="1">
                <a:solidFill>
                  <a:schemeClr val="bg2"/>
                </a:solidFill>
                <a:latin typeface="微软雅黑" panose="020B0503020204020204" pitchFamily="34" charset="-122"/>
                <a:cs typeface="微软雅黑" panose="020B0503020204020204" pitchFamily="34" charset="-122"/>
                <a:sym typeface="+mn-ea"/>
              </a:rPr>
              <a:t>领导干部亲属和身边工作人员不得因私使用配备给领导干部的公务用车。严禁公车私用、私车公养，严禁为公务用车增加高档配置或者豪华内饰。</a:t>
            </a:r>
            <a:endParaRPr lang="en-US" altLang="zh-CN" sz="1600" b="1">
              <a:solidFill>
                <a:schemeClr val="bg2"/>
              </a:solidFill>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第六章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会议活动</a:t>
            </a:r>
            <a:endParaRPr lang="zh-CN" altLang="en-US" b="1" strike="noStrike" noProof="1" dirty="0">
              <a:solidFill>
                <a:prstClr val="white"/>
              </a:solidFill>
            </a:endParaRPr>
          </a:p>
        </p:txBody>
      </p:sp>
      <p:sp>
        <p:nvSpPr>
          <p:cNvPr id="10" name="文本框 9"/>
          <p:cNvSpPr txBox="1"/>
          <p:nvPr/>
        </p:nvSpPr>
        <p:spPr>
          <a:xfrm>
            <a:off x="694055" y="1944370"/>
            <a:ext cx="10844530" cy="4685030"/>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a:t>
            </a:r>
            <a:r>
              <a:rPr lang="en-US" altLang="zh-CN" sz="1600" b="1">
                <a:solidFill>
                  <a:schemeClr val="bg2"/>
                </a:solidFill>
                <a:latin typeface="微软雅黑" panose="020B0503020204020204" pitchFamily="34" charset="-122"/>
                <a:cs typeface="微软雅黑" panose="020B0503020204020204" pitchFamily="34" charset="-122"/>
                <a:sym typeface="+mn-ea"/>
              </a:rPr>
              <a:t>应当严格精简会议，召开会议严格实行计划管理，能不开的坚决不开，可合并的坚决合并</a:t>
            </a:r>
            <a:r>
              <a:rPr lang="zh-CN" altLang="en-US" sz="1600">
                <a:latin typeface="微软雅黑" panose="020B0503020204020204" pitchFamily="34" charset="-122"/>
                <a:cs typeface="微软雅黑" panose="020B0503020204020204" pitchFamily="34" charset="-122"/>
                <a:sym typeface="+mn-ea"/>
              </a:rPr>
              <a:t>。</a:t>
            </a:r>
            <a:r>
              <a:rPr lang="en-US" altLang="zh-CN" sz="1600" b="1">
                <a:solidFill>
                  <a:schemeClr val="bg2"/>
                </a:solidFill>
                <a:latin typeface="微软雅黑" panose="020B0503020204020204" pitchFamily="34" charset="-122"/>
                <a:cs typeface="微软雅黑" panose="020B0503020204020204" pitchFamily="34" charset="-122"/>
                <a:sym typeface="+mn-ea"/>
              </a:rPr>
              <a:t>从严控制会议规模、会期，合理确定会议规格和参会人员范围、层级，不搞层层陪会</a:t>
            </a:r>
            <a:r>
              <a:rPr lang="zh-CN" altLang="en-US" sz="1600">
                <a:latin typeface="微软雅黑" panose="020B0503020204020204" pitchFamily="34" charset="-122"/>
                <a:cs typeface="微软雅黑" panose="020B0503020204020204" pitchFamily="34" charset="-122"/>
                <a:sym typeface="+mn-ea"/>
              </a:rPr>
              <a:t>。积极运用现代信息技术手段改进会议形式，提高会议效率。</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会议召开场所实行政府采购定点管理。</a:t>
            </a:r>
            <a:r>
              <a:rPr lang="en-US" altLang="zh-CN" sz="1600" b="1">
                <a:solidFill>
                  <a:schemeClr val="bg2"/>
                </a:solidFill>
                <a:latin typeface="微软雅黑" panose="020B0503020204020204" pitchFamily="34" charset="-122"/>
                <a:cs typeface="微软雅黑" panose="020B0503020204020204" pitchFamily="34" charset="-122"/>
                <a:sym typeface="+mn-ea"/>
              </a:rPr>
              <a:t>会议住宿用房以标准间为主，用餐安排自助餐或者工作餐，严禁提高会议用餐、住宿标准</a:t>
            </a:r>
            <a:r>
              <a:rPr lang="zh-CN" altLang="en-US" sz="1600">
                <a:latin typeface="微软雅黑" panose="020B0503020204020204" pitchFamily="34" charset="-122"/>
                <a:cs typeface="微软雅黑" panose="020B0503020204020204" pitchFamily="34" charset="-122"/>
                <a:sym typeface="+mn-ea"/>
              </a:rPr>
              <a:t>。会议活动现场布置应当简朴，工作会议</a:t>
            </a:r>
            <a:r>
              <a:rPr lang="en-US" altLang="zh-CN" sz="1600" b="1">
                <a:solidFill>
                  <a:schemeClr val="bg2"/>
                </a:solidFill>
                <a:latin typeface="微软雅黑" panose="020B0503020204020204" pitchFamily="34" charset="-122"/>
                <a:cs typeface="微软雅黑" panose="020B0503020204020204" pitchFamily="34" charset="-122"/>
                <a:sym typeface="+mn-ea"/>
              </a:rPr>
              <a:t>一律不摆花草、不制作背景板</a:t>
            </a:r>
            <a:r>
              <a:rPr lang="zh-CN" altLang="en-US" sz="1600">
                <a:latin typeface="微软雅黑" panose="020B0503020204020204" pitchFamily="34" charset="-122"/>
                <a:cs typeface="微软雅黑" panose="020B0503020204020204" pitchFamily="34" charset="-122"/>
                <a:sym typeface="+mn-ea"/>
              </a:rPr>
              <a:t>。</a:t>
            </a:r>
            <a:r>
              <a:rPr lang="en-US" altLang="zh-CN" sz="1600" b="1">
                <a:solidFill>
                  <a:schemeClr val="bg2"/>
                </a:solidFill>
                <a:latin typeface="微软雅黑" panose="020B0503020204020204" pitchFamily="34" charset="-122"/>
                <a:cs typeface="微软雅黑" panose="020B0503020204020204" pitchFamily="34" charset="-122"/>
                <a:sym typeface="+mn-ea"/>
              </a:rPr>
              <a:t>严禁违反规定到风景名胜区举办会议</a:t>
            </a:r>
            <a:r>
              <a:rPr lang="zh-CN" altLang="en-US" sz="1600">
                <a:latin typeface="微软雅黑" panose="020B0503020204020204" pitchFamily="34" charset="-122"/>
                <a:cs typeface="微软雅黑" panose="020B0503020204020204" pitchFamily="34" charset="-122"/>
                <a:sym typeface="+mn-ea"/>
              </a:rPr>
              <a:t>。会议期间，</a:t>
            </a:r>
            <a:r>
              <a:rPr lang="en-US" altLang="zh-CN" sz="1600" b="1">
                <a:solidFill>
                  <a:schemeClr val="bg2"/>
                </a:solidFill>
                <a:latin typeface="微软雅黑" panose="020B0503020204020204" pitchFamily="34" charset="-122"/>
                <a:cs typeface="微软雅黑" panose="020B0503020204020204" pitchFamily="34" charset="-122"/>
                <a:sym typeface="+mn-ea"/>
              </a:rPr>
              <a:t>不得安排宴请，不得组织旅游以及与会议无关的参观活动，不得以任何名义发放纪念品</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党政机关会议实行分类管理、分级审批。严格执行会议费开支范围、标准和报销制度，</a:t>
            </a:r>
            <a:r>
              <a:rPr lang="en-US" altLang="zh-CN" sz="1600" b="1">
                <a:solidFill>
                  <a:schemeClr val="bg2"/>
                </a:solidFill>
                <a:latin typeface="微软雅黑" panose="020B0503020204020204" pitchFamily="34" charset="-122"/>
                <a:cs typeface="微软雅黑" panose="020B0503020204020204" pitchFamily="34" charset="-122"/>
                <a:sym typeface="+mn-ea"/>
              </a:rPr>
              <a:t>未经批准以及超范围、超标准开支的会议费，一律不予报销</a:t>
            </a:r>
            <a:r>
              <a:rPr lang="zh-CN" altLang="en-US" sz="1600">
                <a:latin typeface="微软雅黑" panose="020B0503020204020204" pitchFamily="34" charset="-122"/>
                <a:cs typeface="微软雅黑" panose="020B0503020204020204" pitchFamily="34" charset="-122"/>
                <a:sym typeface="+mn-ea"/>
              </a:rPr>
              <a:t>。严禁违规使用会议费购置办公设备，严禁列支公务接待费等与会议无关的任何费用，严禁套取会议资金。</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en-US" altLang="zh-CN" sz="1600" b="1">
                <a:solidFill>
                  <a:schemeClr val="bg2"/>
                </a:solidFill>
                <a:latin typeface="微软雅黑" panose="020B0503020204020204" pitchFamily="34" charset="-122"/>
                <a:cs typeface="微软雅黑" panose="020B0503020204020204" pitchFamily="34" charset="-122"/>
                <a:sym typeface="+mn-ea"/>
              </a:rPr>
              <a:t>精简规范节庆展会论坛活动，实行清单管理，从严审批</a:t>
            </a:r>
            <a:r>
              <a:rPr lang="zh-CN" altLang="en-US" sz="1600">
                <a:latin typeface="微软雅黑" panose="020B0503020204020204" pitchFamily="34" charset="-122"/>
                <a:cs typeface="微软雅黑" panose="020B0503020204020204" pitchFamily="34" charset="-122"/>
                <a:sym typeface="+mn-ea"/>
              </a:rPr>
              <a:t>。经批准的节庆展会论坛、运动会、赛会等活动，应当严格控制规模和经费支出，不得互相攀比、大操大办、铺张浪费，不得违规摊派或者转嫁费用，</a:t>
            </a:r>
            <a:r>
              <a:rPr lang="en-US" altLang="zh-CN" sz="1600" b="1">
                <a:solidFill>
                  <a:schemeClr val="bg2"/>
                </a:solidFill>
                <a:latin typeface="微软雅黑" panose="020B0503020204020204" pitchFamily="34" charset="-122"/>
                <a:cs typeface="微软雅黑" panose="020B0503020204020204" pitchFamily="34" charset="-122"/>
                <a:sym typeface="+mn-ea"/>
              </a:rPr>
              <a:t>不得借举办活动发放各类纪念品</a:t>
            </a:r>
            <a:r>
              <a:rPr lang="zh-CN" altLang="en-US" sz="1600">
                <a:latin typeface="微软雅黑" panose="020B0503020204020204" pitchFamily="34" charset="-122"/>
                <a:cs typeface="微软雅黑" panose="020B0503020204020204" pitchFamily="34" charset="-122"/>
                <a:sym typeface="+mn-ea"/>
              </a:rPr>
              <a:t>，不得违规使用财政资金邀请名人明星参与活动。</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第七章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办公用房</a:t>
            </a:r>
            <a:endParaRPr lang="zh-CN" altLang="en-US" b="1" strike="noStrike" noProof="1" dirty="0">
              <a:solidFill>
                <a:prstClr val="white"/>
              </a:solidFill>
            </a:endParaRPr>
          </a:p>
        </p:txBody>
      </p:sp>
      <p:sp>
        <p:nvSpPr>
          <p:cNvPr id="10" name="文本框 9"/>
          <p:cNvSpPr txBox="1"/>
          <p:nvPr/>
        </p:nvSpPr>
        <p:spPr>
          <a:xfrm>
            <a:off x="328930" y="2041525"/>
            <a:ext cx="11525885" cy="4340225"/>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党政机关办公用房应当严格管理，推进办公用房资源的公平配置和集约使用。</a:t>
            </a:r>
            <a:r>
              <a:rPr lang="zh-CN" altLang="en-US" sz="1600" b="1">
                <a:solidFill>
                  <a:schemeClr val="bg2"/>
                </a:solidFill>
                <a:latin typeface="微软雅黑" panose="020B0503020204020204" pitchFamily="34" charset="-122"/>
                <a:cs typeface="微软雅黑" panose="020B0503020204020204" pitchFamily="34" charset="-122"/>
                <a:sym typeface="+mn-ea"/>
              </a:rPr>
              <a:t>凡是超过规定面积标准占有、使用办公用房以及未经批准租用、借用办公用房的，必须腾退；</a:t>
            </a:r>
            <a:r>
              <a:rPr lang="zh-CN" altLang="en-US" sz="1600">
                <a:latin typeface="微软雅黑" panose="020B0503020204020204" pitchFamily="34" charset="-122"/>
                <a:cs typeface="微软雅黑" panose="020B0503020204020204" pitchFamily="34" charset="-122"/>
                <a:sym typeface="+mn-ea"/>
              </a:rPr>
              <a:t>凡是未经批准改变办公用房使用功能的，原则上应当恢复原使用功能。</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a:t>
            </a:r>
            <a:r>
              <a:rPr lang="zh-CN" altLang="en-US" sz="1600" b="1">
                <a:solidFill>
                  <a:schemeClr val="bg2"/>
                </a:solidFill>
                <a:latin typeface="微软雅黑" panose="020B0503020204020204" pitchFamily="34" charset="-122"/>
                <a:cs typeface="微软雅黑" panose="020B0503020204020204" pitchFamily="34" charset="-122"/>
                <a:sym typeface="+mn-ea"/>
              </a:rPr>
              <a:t>新建、改建、扩建、购置、置换、维修改造、租用、借用办公用房，必须严格按照规定履行审批程序</a:t>
            </a:r>
            <a:r>
              <a:rPr lang="zh-CN" altLang="en-US" sz="1600">
                <a:latin typeface="微软雅黑" panose="020B0503020204020204" pitchFamily="34" charset="-122"/>
                <a:cs typeface="微软雅黑" panose="020B0503020204020204" pitchFamily="34" charset="-122"/>
                <a:sym typeface="+mn-ea"/>
              </a:rPr>
              <a:t>。采取置换方式配置办公用房的，应当执行新建办公用房各项标准，不得以未使用财政资金、资产整合等名义规避审批。党政机关办公用房建设项目应当按照朴素、实用、安全、节能原则，严格执行办公用房建设标准、单位综合造价标准和公共建筑节能设计标准，符合土地利用和城市规划要求，</a:t>
            </a:r>
            <a:r>
              <a:rPr lang="zh-CN" altLang="en-US" sz="1600" b="1">
                <a:solidFill>
                  <a:schemeClr val="bg2"/>
                </a:solidFill>
                <a:latin typeface="微软雅黑" panose="020B0503020204020204" pitchFamily="34" charset="-122"/>
                <a:cs typeface="微软雅黑" panose="020B0503020204020204" pitchFamily="34" charset="-122"/>
                <a:sym typeface="+mn-ea"/>
              </a:rPr>
              <a:t>严禁超标准建设和豪华装修。</a:t>
            </a:r>
            <a:endParaRPr lang="zh-CN" altLang="en-US" sz="1600" b="1">
              <a:solidFill>
                <a:schemeClr val="bg2"/>
              </a:solidFill>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a:t>
            </a:r>
            <a:r>
              <a:rPr lang="zh-CN" altLang="en-US" sz="1600" b="1">
                <a:solidFill>
                  <a:schemeClr val="bg2"/>
                </a:solidFill>
                <a:latin typeface="微软雅黑" panose="020B0503020204020204" pitchFamily="34" charset="-122"/>
                <a:cs typeface="微软雅黑" panose="020B0503020204020204" pitchFamily="34" charset="-122"/>
                <a:sym typeface="+mn-ea"/>
              </a:rPr>
              <a:t>办公用房建设应当严格执行工程招投标和政府采购有关规定，加强对工程项目的全过程监理和审计监督。</a:t>
            </a:r>
            <a:r>
              <a:rPr lang="zh-CN" altLang="en-US" sz="1600">
                <a:latin typeface="微软雅黑" panose="020B0503020204020204" pitchFamily="34" charset="-122"/>
                <a:cs typeface="微软雅黑" panose="020B0503020204020204" pitchFamily="34" charset="-122"/>
                <a:sym typeface="+mn-ea"/>
              </a:rPr>
              <a:t>办公用房因使用时间较长、设施设备老化、功能不全、存在安全隐患等原因，不能满足办公需求的，可以进行维修改造。维修改造项目应当以消除安全隐患、恢复和完善使用功能、降低能源资源消耗为重点，严格履行审批程序，严格执行维修改造标准。</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党政机关领导干部应当按照标准配置使用一处办公用房，确因工作需要另行配置办公用房的，应当严格履行审批程序。领导干部不得租用宾馆、酒店房间作为办公用房。</a:t>
            </a:r>
            <a:r>
              <a:rPr lang="zh-CN" altLang="en-US" sz="1600">
                <a:latin typeface="微软雅黑" panose="020B0503020204020204" pitchFamily="34" charset="-122"/>
                <a:cs typeface="微软雅黑" panose="020B0503020204020204" pitchFamily="34" charset="-122"/>
                <a:sym typeface="+mn-ea"/>
              </a:rPr>
              <a:t>配置使用的办公用房，在退休或者调离时应当及时腾退并由原单位收回。</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第八章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资源节约</a:t>
            </a:r>
            <a:endParaRPr lang="zh-CN" altLang="en-US" b="1" strike="noStrike" noProof="1" dirty="0">
              <a:solidFill>
                <a:prstClr val="white"/>
              </a:solidFill>
            </a:endParaRPr>
          </a:p>
        </p:txBody>
      </p:sp>
      <p:sp>
        <p:nvSpPr>
          <p:cNvPr id="10" name="文本框 9"/>
          <p:cNvSpPr txBox="1"/>
          <p:nvPr/>
        </p:nvSpPr>
        <p:spPr>
          <a:xfrm>
            <a:off x="694055" y="2134870"/>
            <a:ext cx="10844530" cy="4150360"/>
          </a:xfrm>
          <a:prstGeom prst="rect">
            <a:avLst/>
          </a:prstGeom>
        </p:spPr>
        <p:txBody>
          <a:bodyPr wrap="square">
            <a:spAutoFit/>
          </a:bodyPr>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党政机关应当节约集约利用资源，</a:t>
            </a:r>
            <a:r>
              <a:rPr lang="zh-CN" altLang="en-US" sz="1600" b="1">
                <a:solidFill>
                  <a:schemeClr val="bg2"/>
                </a:solidFill>
                <a:latin typeface="微软雅黑" panose="020B0503020204020204" pitchFamily="34" charset="-122"/>
                <a:cs typeface="微软雅黑" panose="020B0503020204020204" pitchFamily="34" charset="-122"/>
                <a:sym typeface="+mn-ea"/>
              </a:rPr>
              <a:t>加强全过程节约管理，提高能源、水、粮食、办公家具、办公设备、办公用品等的利用效率和效益</a:t>
            </a:r>
            <a:r>
              <a:rPr lang="zh-CN" altLang="en-US" sz="1600">
                <a:latin typeface="微软雅黑" panose="020B0503020204020204" pitchFamily="34" charset="-122"/>
                <a:cs typeface="微软雅黑" panose="020B0503020204020204" pitchFamily="34" charset="-122"/>
                <a:sym typeface="+mn-ea"/>
              </a:rPr>
              <a:t>，统筹利用土地，</a:t>
            </a:r>
            <a:r>
              <a:rPr lang="zh-CN" altLang="en-US" sz="1600" b="1">
                <a:solidFill>
                  <a:schemeClr val="bg2"/>
                </a:solidFill>
                <a:latin typeface="微软雅黑" panose="020B0503020204020204" pitchFamily="34" charset="-122"/>
                <a:cs typeface="微软雅黑" panose="020B0503020204020204" pitchFamily="34" charset="-122"/>
                <a:sym typeface="+mn-ea"/>
              </a:rPr>
              <a:t>杜绝浪费行为</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对能源、水的使用实行分类定额和目标责任管理</a:t>
            </a:r>
            <a:r>
              <a:rPr lang="zh-CN" altLang="en-US" sz="1600">
                <a:latin typeface="微软雅黑" panose="020B0503020204020204" pitchFamily="34" charset="-122"/>
                <a:cs typeface="微软雅黑" panose="020B0503020204020204" pitchFamily="34" charset="-122"/>
                <a:sym typeface="+mn-ea"/>
              </a:rPr>
              <a:t>。推广应用节能技术产品，淘汰高耗能设施设备，重点推广应用新能源和可再生能源。积极使用节水型器具，建设节水型单位。</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党政机关应当</a:t>
            </a:r>
            <a:r>
              <a:rPr lang="zh-CN" altLang="en-US" sz="1600" b="1">
                <a:solidFill>
                  <a:schemeClr val="bg2"/>
                </a:solidFill>
                <a:latin typeface="微软雅黑" panose="020B0503020204020204" pitchFamily="34" charset="-122"/>
                <a:cs typeface="微软雅黑" panose="020B0503020204020204" pitchFamily="34" charset="-122"/>
                <a:sym typeface="+mn-ea"/>
              </a:rPr>
              <a:t>带头开展粮食节约行动</a:t>
            </a:r>
            <a:r>
              <a:rPr lang="zh-CN" altLang="en-US" sz="1600">
                <a:latin typeface="微软雅黑" panose="020B0503020204020204" pitchFamily="34" charset="-122"/>
                <a:cs typeface="微软雅黑" panose="020B0503020204020204" pitchFamily="34" charset="-122"/>
                <a:sym typeface="+mn-ea"/>
              </a:rPr>
              <a:t>，落实反食品浪费管理责任，加强机关食堂反食品浪费工作成效评估和通报，</a:t>
            </a:r>
            <a:r>
              <a:rPr lang="zh-CN" altLang="en-US" sz="1600" b="1">
                <a:solidFill>
                  <a:schemeClr val="bg2"/>
                </a:solidFill>
                <a:latin typeface="微软雅黑" panose="020B0503020204020204" pitchFamily="34" charset="-122"/>
                <a:cs typeface="微软雅黑" panose="020B0503020204020204" pitchFamily="34" charset="-122"/>
                <a:sym typeface="+mn-ea"/>
              </a:rPr>
              <a:t>杜绝餐饮浪费</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优化办公家具、办公设备等资产的配置和使用</a:t>
            </a:r>
            <a:r>
              <a:rPr lang="zh-CN" altLang="en-US" sz="1600">
                <a:latin typeface="微软雅黑" panose="020B0503020204020204" pitchFamily="34" charset="-122"/>
                <a:cs typeface="微软雅黑" panose="020B0503020204020204" pitchFamily="34" charset="-122"/>
                <a:sym typeface="+mn-ea"/>
              </a:rPr>
              <a:t>，</a:t>
            </a:r>
            <a:r>
              <a:rPr lang="zh-CN" altLang="en-US" sz="1600" b="1">
                <a:solidFill>
                  <a:schemeClr val="bg2"/>
                </a:solidFill>
                <a:latin typeface="微软雅黑" panose="020B0503020204020204" pitchFamily="34" charset="-122"/>
                <a:cs typeface="微软雅黑" panose="020B0503020204020204" pitchFamily="34" charset="-122"/>
                <a:sym typeface="+mn-ea"/>
              </a:rPr>
              <a:t>从严控制新增资产配置</a:t>
            </a:r>
            <a:r>
              <a:rPr lang="zh-CN" altLang="en-US" sz="1600">
                <a:latin typeface="微软雅黑" panose="020B0503020204020204" pitchFamily="34" charset="-122"/>
                <a:cs typeface="微软雅黑" panose="020B0503020204020204" pitchFamily="34" charset="-122"/>
                <a:sym typeface="+mn-ea"/>
              </a:rPr>
              <a:t>，优先通过调剂方式盘活存量资产，节约购置资金。</a:t>
            </a:r>
            <a:r>
              <a:rPr lang="zh-CN" altLang="en-US" sz="1600" b="1">
                <a:solidFill>
                  <a:schemeClr val="bg2"/>
                </a:solidFill>
                <a:latin typeface="微软雅黑" panose="020B0503020204020204" pitchFamily="34" charset="-122"/>
                <a:cs typeface="微软雅黑" panose="020B0503020204020204" pitchFamily="34" charset="-122"/>
                <a:sym typeface="+mn-ea"/>
              </a:rPr>
              <a:t>达到更新年限仍能继续使用的应当继续使用，不得报废处置</a:t>
            </a:r>
            <a:r>
              <a:rPr lang="zh-CN" altLang="en-US" sz="1600">
                <a:latin typeface="微软雅黑" panose="020B0503020204020204" pitchFamily="34" charset="-122"/>
                <a:cs typeface="微软雅黑" panose="020B0503020204020204" pitchFamily="34" charset="-122"/>
                <a:sym typeface="+mn-ea"/>
              </a:rPr>
              <a:t>。</a:t>
            </a:r>
            <a:r>
              <a:rPr lang="zh-CN" altLang="en-US" sz="1600" b="1">
                <a:solidFill>
                  <a:schemeClr val="bg2"/>
                </a:solidFill>
                <a:latin typeface="微软雅黑" panose="020B0503020204020204" pitchFamily="34" charset="-122"/>
                <a:cs typeface="微软雅黑" panose="020B0503020204020204" pitchFamily="34" charset="-122"/>
                <a:sym typeface="+mn-ea"/>
              </a:rPr>
              <a:t>对产生的非涉密废纸、废弃电器电子产品等废旧物品进行集中回收处理，促进循环利用</a:t>
            </a:r>
            <a:r>
              <a:rPr lang="zh-CN" altLang="en-US" sz="1600">
                <a:latin typeface="微软雅黑" panose="020B0503020204020204" pitchFamily="34" charset="-122"/>
                <a:cs typeface="微软雅黑" panose="020B0503020204020204" pitchFamily="34" charset="-122"/>
                <a:sym typeface="+mn-ea"/>
              </a:rPr>
              <a:t>；涉及国家秘密的，按照有关保密规定进行销毁。</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4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积极利用信息化手段，</a:t>
            </a:r>
            <a:r>
              <a:rPr lang="zh-CN" altLang="en-US" sz="1600" b="1">
                <a:solidFill>
                  <a:schemeClr val="bg2"/>
                </a:solidFill>
                <a:latin typeface="微软雅黑" panose="020B0503020204020204" pitchFamily="34" charset="-122"/>
                <a:cs typeface="微软雅黑" panose="020B0503020204020204" pitchFamily="34" charset="-122"/>
                <a:sym typeface="+mn-ea"/>
              </a:rPr>
              <a:t>推行无纸化办公</a:t>
            </a:r>
            <a:r>
              <a:rPr lang="zh-CN" altLang="en-US" sz="1600">
                <a:latin typeface="微软雅黑" panose="020B0503020204020204" pitchFamily="34" charset="-122"/>
                <a:cs typeface="微软雅黑" panose="020B0503020204020204" pitchFamily="34" charset="-122"/>
                <a:sym typeface="+mn-ea"/>
              </a:rPr>
              <a:t>，</a:t>
            </a:r>
            <a:r>
              <a:rPr lang="zh-CN" altLang="en-US" sz="1600" b="1">
                <a:solidFill>
                  <a:schemeClr val="bg2"/>
                </a:solidFill>
                <a:latin typeface="微软雅黑" panose="020B0503020204020204" pitchFamily="34" charset="-122"/>
                <a:cs typeface="微软雅黑" panose="020B0503020204020204" pitchFamily="34" charset="-122"/>
                <a:sym typeface="+mn-ea"/>
              </a:rPr>
              <a:t>减少一次性办公用品消耗</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第十章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监督追责</a:t>
            </a:r>
            <a:endParaRPr lang="zh-CN" altLang="en-US" b="1" strike="noStrike" noProof="1" dirty="0">
              <a:solidFill>
                <a:prstClr val="white"/>
              </a:solidFill>
            </a:endParaRPr>
          </a:p>
        </p:txBody>
      </p:sp>
      <p:sp>
        <p:nvSpPr>
          <p:cNvPr id="10" name="文本框 9"/>
          <p:cNvSpPr txBox="1"/>
          <p:nvPr/>
        </p:nvSpPr>
        <p:spPr>
          <a:xfrm>
            <a:off x="537210" y="1916430"/>
            <a:ext cx="11238230" cy="4695190"/>
          </a:xfrm>
          <a:prstGeom prst="rect">
            <a:avLst/>
          </a:prstGeom>
        </p:spPr>
        <p:txBody>
          <a:bodyPr wrap="square">
            <a:spAutoFit/>
          </a:bodyPr>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党委（党组）</a:t>
            </a:r>
            <a:r>
              <a:rPr lang="zh-CN" altLang="en-US" sz="1600">
                <a:latin typeface="微软雅黑" panose="020B0503020204020204" pitchFamily="34" charset="-122"/>
                <a:cs typeface="微软雅黑" panose="020B0503020204020204" pitchFamily="34" charset="-122"/>
                <a:sym typeface="+mn-ea"/>
              </a:rPr>
              <a:t>在巡视巡察工作中应当加强对厉行节约反对浪费落实情况的监督。</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党委和政府办公厅（室）</a:t>
            </a:r>
            <a:r>
              <a:rPr lang="zh-CN" altLang="en-US" sz="1600">
                <a:latin typeface="微软雅黑" panose="020B0503020204020204" pitchFamily="34" charset="-122"/>
                <a:cs typeface="微软雅黑" panose="020B0503020204020204" pitchFamily="34" charset="-122"/>
                <a:sym typeface="+mn-ea"/>
              </a:rPr>
              <a:t>负责统筹协调有关部门开展对厉行节约反对浪费工作的督促检查，针对突出问题开展重点检查、暗访等专项活动，加大对典型问题的通报力度。</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纪检监察机关</a:t>
            </a:r>
            <a:r>
              <a:rPr lang="zh-CN" altLang="en-US" sz="1600">
                <a:latin typeface="微软雅黑" panose="020B0503020204020204" pitchFamily="34" charset="-122"/>
                <a:cs typeface="微软雅黑" panose="020B0503020204020204" pitchFamily="34" charset="-122"/>
                <a:sym typeface="+mn-ea"/>
              </a:rPr>
              <a:t>应当加强对厉行节约反对浪费工作的监督，受理群众举报和有关部门移送的问题线索，及时查处违纪违法问题。</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财政部门</a:t>
            </a:r>
            <a:r>
              <a:rPr lang="zh-CN" altLang="en-US" sz="1600">
                <a:latin typeface="微软雅黑" panose="020B0503020204020204" pitchFamily="34" charset="-122"/>
                <a:cs typeface="微软雅黑" panose="020B0503020204020204" pitchFamily="34" charset="-122"/>
                <a:sym typeface="+mn-ea"/>
              </a:rPr>
              <a:t>应当加强对党政机关预算管理有关工作以及财务、政府采购和会计等事项的财会监督，依法处理发现的违规问题，并及时向本级党委和政府汇报有关结果。</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审计机关</a:t>
            </a:r>
            <a:r>
              <a:rPr lang="zh-CN" altLang="en-US" sz="1600">
                <a:latin typeface="微软雅黑" panose="020B0503020204020204" pitchFamily="34" charset="-122"/>
                <a:cs typeface="微软雅黑" panose="020B0503020204020204" pitchFamily="34" charset="-122"/>
                <a:sym typeface="+mn-ea"/>
              </a:rPr>
              <a:t>应当加强对党政机关预算执行、决算和其他财政收支情况，以及有关经济活动的审计监督，加大对党政机关公务支出和公款消费的审计力度，及时向本级党委和政府报告审计结果，依法处理、督促整改违规问题，并将涉嫌违纪违法问题移送有关部门查处。</a:t>
            </a:r>
            <a:endParaRPr lang="zh-CN" altLang="en-US" sz="1600">
              <a:latin typeface="微软雅黑" panose="020B0503020204020204" pitchFamily="34" charset="-122"/>
              <a:cs typeface="微软雅黑" panose="020B0503020204020204" pitchFamily="34" charset="-122"/>
              <a:sym typeface="+mn-ea"/>
            </a:endParaRPr>
          </a:p>
          <a:p>
            <a:pPr marL="285750" lvl="0" indent="-285750" algn="just" defTabSz="266700">
              <a:lnSpc>
                <a:spcPct val="120000"/>
              </a:lnSpc>
              <a:spcAft>
                <a:spcPts val="1200"/>
              </a:spcAft>
              <a:buClr>
                <a:srgbClr val="9B0F1E"/>
              </a:buClr>
              <a:buSzTx/>
              <a:buFont typeface="Wingdings" panose="05000000000000000000" charset="0"/>
              <a:buChar char="l"/>
            </a:pPr>
            <a:r>
              <a:rPr lang="zh-CN" altLang="en-US" sz="1600" b="1">
                <a:solidFill>
                  <a:schemeClr val="bg2"/>
                </a:solidFill>
                <a:latin typeface="微软雅黑" panose="020B0503020204020204" pitchFamily="34" charset="-122"/>
                <a:cs typeface="微软雅黑" panose="020B0503020204020204" pitchFamily="34" charset="-122"/>
                <a:sym typeface="+mn-ea"/>
              </a:rPr>
              <a:t>党委（党组）在每年度向上级党组织报送的落实全面从严治党主体责任情况报告中</a:t>
            </a:r>
            <a:r>
              <a:rPr lang="zh-CN" altLang="en-US" sz="1600">
                <a:latin typeface="微软雅黑" panose="020B0503020204020204" pitchFamily="34" charset="-122"/>
                <a:cs typeface="微软雅黑" panose="020B0503020204020204" pitchFamily="34" charset="-122"/>
                <a:sym typeface="+mn-ea"/>
              </a:rPr>
              <a:t>，应当报告本地区、本部门、本单位厉行节约反对浪费工作情况。领导干部厉行节约反对浪费工作情况，应当</a:t>
            </a:r>
            <a:r>
              <a:rPr lang="zh-CN" altLang="en-US" sz="1600" b="1">
                <a:solidFill>
                  <a:schemeClr val="bg2"/>
                </a:solidFill>
                <a:latin typeface="微软雅黑" panose="020B0503020204020204" pitchFamily="34" charset="-122"/>
                <a:cs typeface="微软雅黑" panose="020B0503020204020204" pitchFamily="34" charset="-122"/>
                <a:sym typeface="+mn-ea"/>
              </a:rPr>
              <a:t>列为领导班子民主生活会和领导干部述责述廉的重要内容并接受评议</a:t>
            </a:r>
            <a:r>
              <a:rPr lang="zh-CN" altLang="en-US" sz="1600">
                <a:latin typeface="微软雅黑" panose="020B0503020204020204" pitchFamily="34" charset="-122"/>
                <a:cs typeface="微软雅黑" panose="020B0503020204020204" pitchFamily="34" charset="-122"/>
                <a:sym typeface="+mn-ea"/>
              </a:rPr>
              <a:t>。</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一、党政机关厉行节约反对浪费条例</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  第十章</a:t>
            </a:r>
            <a:r>
              <a:rPr lang="en-US" altLang="zh-CN" b="1" strike="noStrike" noProof="1" dirty="0">
                <a:solidFill>
                  <a:prstClr val="white"/>
                </a:solidFill>
              </a:rPr>
              <a:t>  </a:t>
            </a:r>
            <a:r>
              <a:rPr lang="en-US" altLang="zh-CN" b="1" strike="noStrike" noProof="1" dirty="0" smtClean="0">
                <a:solidFill>
                  <a:prstClr val="white"/>
                </a:solidFill>
              </a:rPr>
              <a:t>| </a:t>
            </a:r>
            <a:r>
              <a:rPr lang="zh-CN" altLang="en-US" b="1" strike="noStrike" noProof="1" dirty="0">
                <a:solidFill>
                  <a:prstClr val="white"/>
                </a:solidFill>
              </a:rPr>
              <a:t>监督追责</a:t>
            </a:r>
            <a:endParaRPr lang="zh-CN" altLang="en-US" b="1" strike="noStrike" noProof="1" dirty="0">
              <a:solidFill>
                <a:prstClr val="white"/>
              </a:solidFill>
            </a:endParaRPr>
          </a:p>
        </p:txBody>
      </p:sp>
      <p:sp>
        <p:nvSpPr>
          <p:cNvPr id="10" name="文本框 9"/>
          <p:cNvSpPr txBox="1"/>
          <p:nvPr/>
        </p:nvSpPr>
        <p:spPr>
          <a:xfrm>
            <a:off x="780415" y="1916430"/>
            <a:ext cx="10844530" cy="2392680"/>
          </a:xfrm>
          <a:prstGeom prst="rect">
            <a:avLst/>
          </a:prstGeom>
        </p:spPr>
        <p:txBody>
          <a:bodyPr wrap="square">
            <a:spAutoFit/>
          </a:bodyPr>
          <a:p>
            <a:pPr marL="285750" lvl="0" indent="-285750" algn="just" defTabSz="266700">
              <a:lnSpc>
                <a:spcPct val="8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有下列情形之一的，应当依规依纪依法追究</a:t>
            </a:r>
            <a:r>
              <a:rPr lang="zh-CN" altLang="en-US" sz="1600" b="1">
                <a:solidFill>
                  <a:schemeClr val="bg2"/>
                </a:solidFill>
                <a:latin typeface="微软雅黑" panose="020B0503020204020204" pitchFamily="34" charset="-122"/>
                <a:cs typeface="微软雅黑" panose="020B0503020204020204" pitchFamily="34" charset="-122"/>
                <a:sym typeface="+mn-ea"/>
              </a:rPr>
              <a:t>负有领导责任的主要负责人或者有关领导干部</a:t>
            </a:r>
            <a:r>
              <a:rPr lang="zh-CN" altLang="en-US" sz="1600">
                <a:latin typeface="微软雅黑" panose="020B0503020204020204" pitchFamily="34" charset="-122"/>
                <a:cs typeface="微软雅黑" panose="020B0503020204020204" pitchFamily="34" charset="-122"/>
                <a:sym typeface="+mn-ea"/>
              </a:rPr>
              <a:t>的责任：</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（一）政绩观错位，搞</a:t>
            </a:r>
            <a:r>
              <a:rPr lang="en-US" altLang="zh-CN" sz="1600">
                <a:latin typeface="微软雅黑" panose="020B0503020204020204" pitchFamily="34" charset="-122"/>
                <a:cs typeface="微软雅黑" panose="020B0503020204020204" pitchFamily="34" charset="-122"/>
                <a:sym typeface="+mn-ea"/>
              </a:rPr>
              <a:t>“</a:t>
            </a:r>
            <a:r>
              <a:rPr lang="zh-CN" altLang="en-US" sz="1600">
                <a:latin typeface="微软雅黑" panose="020B0503020204020204" pitchFamily="34" charset="-122"/>
                <a:cs typeface="微软雅黑" panose="020B0503020204020204" pitchFamily="34" charset="-122"/>
                <a:sym typeface="+mn-ea"/>
              </a:rPr>
              <a:t>形象工程</a:t>
            </a:r>
            <a:r>
              <a:rPr lang="en-US" altLang="zh-CN" sz="1600">
                <a:latin typeface="微软雅黑" panose="020B0503020204020204" pitchFamily="34" charset="-122"/>
                <a:cs typeface="微软雅黑" panose="020B0503020204020204" pitchFamily="34" charset="-122"/>
                <a:sym typeface="+mn-ea"/>
              </a:rPr>
              <a:t>”</a:t>
            </a:r>
            <a:r>
              <a:rPr lang="zh-CN" altLang="en-US" sz="1600">
                <a:latin typeface="微软雅黑" panose="020B0503020204020204" pitchFamily="34" charset="-122"/>
                <a:cs typeface="微软雅黑" panose="020B0503020204020204" pitchFamily="34" charset="-122"/>
                <a:sym typeface="+mn-ea"/>
              </a:rPr>
              <a:t>、</a:t>
            </a:r>
            <a:r>
              <a:rPr lang="en-US" altLang="zh-CN" sz="1600">
                <a:latin typeface="微软雅黑" panose="020B0503020204020204" pitchFamily="34" charset="-122"/>
                <a:cs typeface="微软雅黑" panose="020B0503020204020204" pitchFamily="34" charset="-122"/>
                <a:sym typeface="+mn-ea"/>
              </a:rPr>
              <a:t>“</a:t>
            </a:r>
            <a:r>
              <a:rPr lang="zh-CN" altLang="en-US" sz="1600">
                <a:latin typeface="微软雅黑" panose="020B0503020204020204" pitchFamily="34" charset="-122"/>
                <a:cs typeface="微软雅黑" panose="020B0503020204020204" pitchFamily="34" charset="-122"/>
                <a:sym typeface="+mn-ea"/>
              </a:rPr>
              <a:t>政绩工程</a:t>
            </a:r>
            <a:r>
              <a:rPr lang="en-US" altLang="zh-CN" sz="1600">
                <a:latin typeface="微软雅黑" panose="020B0503020204020204" pitchFamily="34" charset="-122"/>
                <a:cs typeface="微软雅黑" panose="020B0503020204020204" pitchFamily="34" charset="-122"/>
                <a:sym typeface="+mn-ea"/>
              </a:rPr>
              <a:t>”</a:t>
            </a:r>
            <a:r>
              <a:rPr lang="zh-CN" altLang="en-US" sz="1600">
                <a:latin typeface="微软雅黑" panose="020B0503020204020204" pitchFamily="34" charset="-122"/>
                <a:cs typeface="微软雅黑" panose="020B0503020204020204" pitchFamily="34" charset="-122"/>
                <a:sym typeface="+mn-ea"/>
              </a:rPr>
              <a:t>造成公共资金、资产和资源损失浪费；</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（二）本地区、本部门、本单位铺张浪费、奢侈奢华问题严重，对发现的问题查处不力，干部群众反映强烈；</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（三）指使、纵容管辖单位或者人员违反本条例规定造成浪费；</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（四）不履行或者不正确履行内部审批、管理、监督职责造成浪费；</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（五）不按照规定及时公开本地区、本部门、本单位有关厉行节约反对浪费工作信息；</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（六）其他对本地区、本部门、本单位铺张浪费问题负有领导责任的情形。</a:t>
            </a:r>
            <a:endParaRPr lang="zh-CN" altLang="en-US" sz="1600">
              <a:latin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780415" y="4379595"/>
            <a:ext cx="10178415" cy="2392680"/>
          </a:xfrm>
          <a:prstGeom prst="rect">
            <a:avLst/>
          </a:prstGeom>
        </p:spPr>
        <p:txBody>
          <a:bodyPr wrap="square">
            <a:spAutoFit/>
          </a:bodyPr>
          <a:p>
            <a:pPr marL="285750" lvl="0" indent="-285750" algn="just" defTabSz="266700">
              <a:lnSpc>
                <a:spcPct val="8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有下列情形之一的，应当依规依纪依法追究</a:t>
            </a:r>
            <a:r>
              <a:rPr lang="zh-CN" altLang="en-US" sz="1600" b="1">
                <a:solidFill>
                  <a:schemeClr val="bg2"/>
                </a:solidFill>
                <a:latin typeface="微软雅黑" panose="020B0503020204020204" pitchFamily="34" charset="-122"/>
                <a:cs typeface="微软雅黑" panose="020B0503020204020204" pitchFamily="34" charset="-122"/>
                <a:sym typeface="+mn-ea"/>
              </a:rPr>
              <a:t>有关人员</a:t>
            </a:r>
            <a:r>
              <a:rPr lang="zh-CN" altLang="en-US" sz="1600">
                <a:latin typeface="微软雅黑" panose="020B0503020204020204" pitchFamily="34" charset="-122"/>
                <a:cs typeface="微软雅黑" panose="020B0503020204020204" pitchFamily="34" charset="-122"/>
                <a:sym typeface="+mn-ea"/>
              </a:rPr>
              <a:t>的责任：</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（一）未经审批列支财政性资金；</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（二）采取弄虚作假等手段违规取得审批；</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（三）违反审批要求擅自变通执行；</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（四）违反管理规定超标准或者以虚假事项开支；</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（五）利用职务便利假公济私；</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8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（六）其他违反审批、管理、监督规定的情形。</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对象 18" hidden="1"/>
          <p:cNvGraphicFramePr>
            <a:graphicFrameLocks noChangeAspect="1"/>
          </p:cNvGraphicFramePr>
          <p:nvPr>
            <p:custDataLst>
              <p:tags r:id="rId1"/>
            </p:custDataLst>
          </p:nvPr>
        </p:nvGraphicFramePr>
        <p:xfrm>
          <a:off x="3704" y="3010"/>
          <a:ext cx="2117" cy="2117"/>
        </p:xfrm>
        <a:graphic>
          <a:graphicData uri="http://schemas.openxmlformats.org/presentationml/2006/ole">
            <mc:AlternateContent xmlns:mc="http://schemas.openxmlformats.org/markup-compatibility/2006">
              <mc:Choice xmlns:v="urn:schemas-microsoft-com:vml" Requires="v">
                <p:oleObj spid="_x0000_s2" name="think-cell 幻灯片" r:id="rId2" imgW="5715" imgH="5715" progId="TCLayout.ActiveDocument.1">
                  <p:embed/>
                </p:oleObj>
              </mc:Choice>
              <mc:Fallback>
                <p:oleObj name="think-cell 幻灯片" r:id="rId2" imgW="5715" imgH="5715" progId="TCLayout.ActiveDocument.1">
                  <p:embed/>
                  <p:pic>
                    <p:nvPicPr>
                      <p:cNvPr id="0" name="对象 18" hidden="1"/>
                      <p:cNvPicPr/>
                      <p:nvPr/>
                    </p:nvPicPr>
                    <p:blipFill>
                      <a:blip r:embed="rId3"/>
                      <a:stretch>
                        <a:fillRect/>
                      </a:stretch>
                    </p:blipFill>
                    <p:spPr>
                      <a:xfrm>
                        <a:off x="3704" y="3010"/>
                        <a:ext cx="2117" cy="2117"/>
                      </a:xfrm>
                      <a:prstGeom prst="rect">
                        <a:avLst/>
                      </a:prstGeom>
                    </p:spPr>
                  </p:pic>
                </p:oleObj>
              </mc:Fallback>
            </mc:AlternateContent>
          </a:graphicData>
        </a:graphic>
      </p:graphicFrame>
      <p:pic>
        <p:nvPicPr>
          <p:cNvPr id="22" name="图片 21"/>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l="12" r="12"/>
          <a:stretch>
            <a:fillRect/>
          </a:stretch>
        </p:blipFill>
        <p:spPr bwMode="gray">
          <a:xfrm>
            <a:off x="699909" y="1383638"/>
            <a:ext cx="2457127" cy="5105266"/>
          </a:xfrm>
          <a:prstGeom prst="rect">
            <a:avLst/>
          </a:prstGeom>
        </p:spPr>
      </p:pic>
      <p:pic>
        <p:nvPicPr>
          <p:cNvPr id="23" name="图片 22"/>
          <p:cNvPicPr>
            <a:picLocks noChangeAspect="1"/>
          </p:cNvPicPr>
          <p:nvPr/>
        </p:nvPicPr>
        <p:blipFill>
          <a:blip r:embed="rId6">
            <a:duotone>
              <a:schemeClr val="accent1">
                <a:shade val="45000"/>
                <a:satMod val="135000"/>
              </a:schemeClr>
              <a:prstClr val="white"/>
            </a:duotone>
          </a:blip>
          <a:stretch>
            <a:fillRect/>
          </a:stretch>
        </p:blipFill>
        <p:spPr>
          <a:xfrm>
            <a:off x="817880" y="1493671"/>
            <a:ext cx="2339573" cy="488520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rcRect l="9409" t="4142" r="431" b="4142"/>
          <a:stretch>
            <a:fillRect/>
          </a:stretch>
        </p:blipFill>
        <p:spPr bwMode="gray">
          <a:xfrm>
            <a:off x="941148" y="1595120"/>
            <a:ext cx="2215888" cy="4682302"/>
          </a:xfrm>
          <a:prstGeom prst="rect">
            <a:avLst/>
          </a:prstGeom>
        </p:spPr>
      </p:pic>
      <p:sp>
        <p:nvSpPr>
          <p:cNvPr id="3" name="标题 2"/>
          <p:cNvSpPr>
            <a:spLocks noGrp="1"/>
          </p:cNvSpPr>
          <p:nvPr>
            <p:ph type="title"/>
          </p:nvPr>
        </p:nvSpPr>
        <p:spPr/>
        <p:txBody>
          <a:bodyPr vert="horz"/>
          <a:lstStyle/>
          <a:p>
            <a:r>
              <a:rPr lang="zh-CN" altLang="en-US" dirty="0">
                <a:sym typeface="+mn-lt"/>
              </a:rPr>
              <a:t>目录</a:t>
            </a:r>
            <a:endParaRPr lang="zh-CN" altLang="en-US" dirty="0">
              <a:sym typeface="+mn-lt"/>
            </a:endParaRPr>
          </a:p>
        </p:txBody>
      </p:sp>
      <p:sp>
        <p:nvSpPr>
          <p:cNvPr id="5" name="任意多边形: 形状 44"/>
          <p:cNvSpPr/>
          <p:nvPr/>
        </p:nvSpPr>
        <p:spPr bwMode="gray">
          <a:xfrm>
            <a:off x="3166428" y="1808480"/>
            <a:ext cx="731520" cy="4187825"/>
          </a:xfrm>
          <a:custGeom>
            <a:avLst/>
            <a:gdLst>
              <a:gd name="connsiteX0" fmla="*/ 0 w 801093"/>
              <a:gd name="connsiteY0" fmla="*/ 0 h 4188791"/>
              <a:gd name="connsiteX1" fmla="*/ 801093 w 801093"/>
              <a:gd name="connsiteY1" fmla="*/ 0 h 4188791"/>
              <a:gd name="connsiteX2" fmla="*/ 801093 w 801093"/>
              <a:gd name="connsiteY2" fmla="*/ 4188791 h 4188791"/>
              <a:gd name="connsiteX3" fmla="*/ 0 w 801093"/>
              <a:gd name="connsiteY3" fmla="*/ 4188791 h 4188791"/>
              <a:gd name="connsiteX4" fmla="*/ 0 w 801093"/>
              <a:gd name="connsiteY4" fmla="*/ 0 h 4188791"/>
              <a:gd name="connsiteX0-1" fmla="*/ 13917 w 815010"/>
              <a:gd name="connsiteY0-2" fmla="*/ 0 h 4188791"/>
              <a:gd name="connsiteX1-3" fmla="*/ 815010 w 815010"/>
              <a:gd name="connsiteY1-4" fmla="*/ 0 h 4188791"/>
              <a:gd name="connsiteX2-5" fmla="*/ 815010 w 815010"/>
              <a:gd name="connsiteY2-6" fmla="*/ 4188791 h 4188791"/>
              <a:gd name="connsiteX3-7" fmla="*/ 13917 w 815010"/>
              <a:gd name="connsiteY3-8" fmla="*/ 4188791 h 4188791"/>
              <a:gd name="connsiteX4-9" fmla="*/ 0 w 815010"/>
              <a:gd name="connsiteY4-10" fmla="*/ 1342541 h 4188791"/>
              <a:gd name="connsiteX5" fmla="*/ 13917 w 815010"/>
              <a:gd name="connsiteY5" fmla="*/ 0 h 4188791"/>
              <a:gd name="connsiteX0-11" fmla="*/ 0 w 815010"/>
              <a:gd name="connsiteY0-12" fmla="*/ 1342541 h 4188791"/>
              <a:gd name="connsiteX1-13" fmla="*/ 13917 w 815010"/>
              <a:gd name="connsiteY1-14" fmla="*/ 0 h 4188791"/>
              <a:gd name="connsiteX2-15" fmla="*/ 815010 w 815010"/>
              <a:gd name="connsiteY2-16" fmla="*/ 0 h 4188791"/>
              <a:gd name="connsiteX3-17" fmla="*/ 815010 w 815010"/>
              <a:gd name="connsiteY3-18" fmla="*/ 4188791 h 4188791"/>
              <a:gd name="connsiteX4-19" fmla="*/ 13917 w 815010"/>
              <a:gd name="connsiteY4-20" fmla="*/ 4188791 h 4188791"/>
              <a:gd name="connsiteX5-21" fmla="*/ 91440 w 815010"/>
              <a:gd name="connsiteY5-22" fmla="*/ 1433981 h 4188791"/>
              <a:gd name="connsiteX0-23" fmla="*/ 0 w 815010"/>
              <a:gd name="connsiteY0-24" fmla="*/ 1342541 h 4188791"/>
              <a:gd name="connsiteX1-25" fmla="*/ 13917 w 815010"/>
              <a:gd name="connsiteY1-26" fmla="*/ 0 h 4188791"/>
              <a:gd name="connsiteX2-27" fmla="*/ 815010 w 815010"/>
              <a:gd name="connsiteY2-28" fmla="*/ 0 h 4188791"/>
              <a:gd name="connsiteX3-29" fmla="*/ 815010 w 815010"/>
              <a:gd name="connsiteY3-30" fmla="*/ 4188791 h 4188791"/>
              <a:gd name="connsiteX4-31" fmla="*/ 13917 w 815010"/>
              <a:gd name="connsiteY4-32" fmla="*/ 4188791 h 4188791"/>
              <a:gd name="connsiteX0-33" fmla="*/ 0 w 801093"/>
              <a:gd name="connsiteY0-34" fmla="*/ 0 h 4188791"/>
              <a:gd name="connsiteX1-35" fmla="*/ 801093 w 801093"/>
              <a:gd name="connsiteY1-36" fmla="*/ 0 h 4188791"/>
              <a:gd name="connsiteX2-37" fmla="*/ 801093 w 801093"/>
              <a:gd name="connsiteY2-38" fmla="*/ 4188791 h 4188791"/>
              <a:gd name="connsiteX3-39" fmla="*/ 0 w 801093"/>
              <a:gd name="connsiteY3-40" fmla="*/ 4188791 h 4188791"/>
            </a:gdLst>
            <a:ahLst/>
            <a:cxnLst>
              <a:cxn ang="0">
                <a:pos x="connsiteX0-1" y="connsiteY0-2"/>
              </a:cxn>
              <a:cxn ang="0">
                <a:pos x="connsiteX1-3" y="connsiteY1-4"/>
              </a:cxn>
              <a:cxn ang="0">
                <a:pos x="connsiteX2-5" y="connsiteY2-6"/>
              </a:cxn>
              <a:cxn ang="0">
                <a:pos x="connsiteX3-7" y="connsiteY3-8"/>
              </a:cxn>
            </a:cxnLst>
            <a:rect l="l" t="t" r="r" b="b"/>
            <a:pathLst>
              <a:path w="801093" h="4188791">
                <a:moveTo>
                  <a:pt x="0" y="0"/>
                </a:moveTo>
                <a:lnTo>
                  <a:pt x="801093" y="0"/>
                </a:lnTo>
                <a:lnTo>
                  <a:pt x="801093" y="4188791"/>
                </a:lnTo>
                <a:lnTo>
                  <a:pt x="0" y="4188791"/>
                </a:lnTo>
              </a:path>
            </a:pathLst>
          </a:custGeom>
          <a:noFill/>
          <a:ln w="28575">
            <a:solidFill>
              <a:schemeClr val="accent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7" name="任意多边形: 形状 42"/>
          <p:cNvSpPr/>
          <p:nvPr/>
        </p:nvSpPr>
        <p:spPr bwMode="gray">
          <a:xfrm>
            <a:off x="1135942" y="1808587"/>
            <a:ext cx="2021094" cy="4187700"/>
          </a:xfrm>
          <a:custGeom>
            <a:avLst/>
            <a:gdLst>
              <a:gd name="connsiteX0" fmla="*/ 0 w 2021620"/>
              <a:gd name="connsiteY0" fmla="*/ 0 h 4188791"/>
              <a:gd name="connsiteX1" fmla="*/ 2021620 w 2021620"/>
              <a:gd name="connsiteY1" fmla="*/ 0 h 4188791"/>
              <a:gd name="connsiteX2" fmla="*/ 2021620 w 2021620"/>
              <a:gd name="connsiteY2" fmla="*/ 4188791 h 4188791"/>
              <a:gd name="connsiteX3" fmla="*/ 0 w 2021620"/>
              <a:gd name="connsiteY3" fmla="*/ 4188791 h 4188791"/>
              <a:gd name="connsiteX4" fmla="*/ 0 w 2021620"/>
              <a:gd name="connsiteY4" fmla="*/ 0 h 4188791"/>
              <a:gd name="connsiteX0-1" fmla="*/ 0 w 2021620"/>
              <a:gd name="connsiteY0-2" fmla="*/ 0 h 4188791"/>
              <a:gd name="connsiteX1-3" fmla="*/ 2021620 w 2021620"/>
              <a:gd name="connsiteY1-4" fmla="*/ 0 h 4188791"/>
              <a:gd name="connsiteX2-5" fmla="*/ 2007704 w 2021620"/>
              <a:gd name="connsiteY2-6" fmla="*/ 2028341 h 4188791"/>
              <a:gd name="connsiteX3-7" fmla="*/ 2021620 w 2021620"/>
              <a:gd name="connsiteY3-8" fmla="*/ 4188791 h 4188791"/>
              <a:gd name="connsiteX4-9" fmla="*/ 0 w 2021620"/>
              <a:gd name="connsiteY4-10" fmla="*/ 4188791 h 4188791"/>
              <a:gd name="connsiteX5" fmla="*/ 0 w 2021620"/>
              <a:gd name="connsiteY5" fmla="*/ 0 h 4188791"/>
              <a:gd name="connsiteX0-11" fmla="*/ 2007704 w 2099144"/>
              <a:gd name="connsiteY0-12" fmla="*/ 2028341 h 4188791"/>
              <a:gd name="connsiteX1-13" fmla="*/ 2021620 w 2099144"/>
              <a:gd name="connsiteY1-14" fmla="*/ 4188791 h 4188791"/>
              <a:gd name="connsiteX2-15" fmla="*/ 0 w 2099144"/>
              <a:gd name="connsiteY2-16" fmla="*/ 4188791 h 4188791"/>
              <a:gd name="connsiteX3-17" fmla="*/ 0 w 2099144"/>
              <a:gd name="connsiteY3-18" fmla="*/ 0 h 4188791"/>
              <a:gd name="connsiteX4-19" fmla="*/ 2021620 w 2099144"/>
              <a:gd name="connsiteY4-20" fmla="*/ 0 h 4188791"/>
              <a:gd name="connsiteX5-21" fmla="*/ 2099144 w 2099144"/>
              <a:gd name="connsiteY5-22" fmla="*/ 2119781 h 4188791"/>
              <a:gd name="connsiteX0-23" fmla="*/ 2007704 w 2021620"/>
              <a:gd name="connsiteY0-24" fmla="*/ 2028341 h 4188791"/>
              <a:gd name="connsiteX1-25" fmla="*/ 2021620 w 2021620"/>
              <a:gd name="connsiteY1-26" fmla="*/ 4188791 h 4188791"/>
              <a:gd name="connsiteX2-27" fmla="*/ 0 w 2021620"/>
              <a:gd name="connsiteY2-28" fmla="*/ 4188791 h 4188791"/>
              <a:gd name="connsiteX3-29" fmla="*/ 0 w 2021620"/>
              <a:gd name="connsiteY3-30" fmla="*/ 0 h 4188791"/>
              <a:gd name="connsiteX4-31" fmla="*/ 2021620 w 2021620"/>
              <a:gd name="connsiteY4-32" fmla="*/ 0 h 4188791"/>
              <a:gd name="connsiteX0-33" fmla="*/ 2021620 w 2021620"/>
              <a:gd name="connsiteY0-34" fmla="*/ 4188791 h 4188791"/>
              <a:gd name="connsiteX1-35" fmla="*/ 0 w 2021620"/>
              <a:gd name="connsiteY1-36" fmla="*/ 4188791 h 4188791"/>
              <a:gd name="connsiteX2-37" fmla="*/ 0 w 2021620"/>
              <a:gd name="connsiteY2-38" fmla="*/ 0 h 4188791"/>
              <a:gd name="connsiteX3-39" fmla="*/ 2021620 w 2021620"/>
              <a:gd name="connsiteY3-40" fmla="*/ 0 h 4188791"/>
            </a:gdLst>
            <a:ahLst/>
            <a:cxnLst>
              <a:cxn ang="0">
                <a:pos x="connsiteX0-1" y="connsiteY0-2"/>
              </a:cxn>
              <a:cxn ang="0">
                <a:pos x="connsiteX1-3" y="connsiteY1-4"/>
              </a:cxn>
              <a:cxn ang="0">
                <a:pos x="connsiteX2-5" y="connsiteY2-6"/>
              </a:cxn>
              <a:cxn ang="0">
                <a:pos x="connsiteX3-7" y="connsiteY3-8"/>
              </a:cxn>
            </a:cxnLst>
            <a:rect l="l" t="t" r="r" b="b"/>
            <a:pathLst>
              <a:path w="2021620" h="4188791">
                <a:moveTo>
                  <a:pt x="2021620" y="4188791"/>
                </a:moveTo>
                <a:lnTo>
                  <a:pt x="0" y="4188791"/>
                </a:lnTo>
                <a:lnTo>
                  <a:pt x="0" y="0"/>
                </a:lnTo>
                <a:lnTo>
                  <a:pt x="2021620" y="0"/>
                </a:lnTo>
              </a:path>
            </a:pathLst>
          </a:custGeom>
          <a:noFill/>
          <a:ln w="28575">
            <a:solidFill>
              <a:schemeClr val="bg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3" name="文本占位符 4"/>
          <p:cNvSpPr txBox="1"/>
          <p:nvPr>
            <p:custDataLst>
              <p:tags r:id="rId8"/>
            </p:custDataLst>
          </p:nvPr>
        </p:nvSpPr>
        <p:spPr bwMode="gray">
          <a:xfrm>
            <a:off x="4436020" y="3167534"/>
            <a:ext cx="7064149" cy="276860"/>
          </a:xfrm>
          <a:prstGeom prst="rect">
            <a:avLst/>
          </a:prstGeom>
        </p:spPr>
        <p:txBody>
          <a:bodyPr wrap="square" lIns="0" tIns="0" rIns="0" bIns="0" anchor="ctr">
            <a:noAutofit/>
          </a:bodyPr>
          <a:lstStyle>
            <a:defPPr>
              <a:defRPr lang="zh-CN"/>
            </a:defPPr>
            <a:lvl1pPr marR="0" lvl="0" indent="0" algn="just" defTabSz="457200" eaLnBrk="0" fontAlgn="base" hangingPunct="0">
              <a:lnSpc>
                <a:spcPct val="100000"/>
              </a:lnSpc>
              <a:spcBef>
                <a:spcPts val="1200"/>
              </a:spcBef>
              <a:spcAft>
                <a:spcPct val="0"/>
              </a:spcAft>
              <a:buClr>
                <a:srgbClr val="1E5A82"/>
              </a:buClr>
              <a:buSzPct val="80000"/>
              <a:buFont typeface="Wingdings" panose="05000000000000000000" pitchFamily="2" charset="2"/>
              <a:buNone/>
              <a:defRPr kumimoji="0" sz="2400" b="1" i="0" u="none" strike="noStrike" cap="none" spc="0" normalizeH="0" baseline="0">
                <a:ln>
                  <a:noFill/>
                </a:ln>
                <a:solidFill>
                  <a:srgbClr val="9B0F1E"/>
                </a:solidFill>
                <a:effectLst/>
                <a:uLnTx/>
                <a:uFillTx/>
                <a:latin typeface="Arial" panose="020B0604020202020204"/>
                <a:ea typeface="微软雅黑" panose="020B0503020204020204" pitchFamily="34" charset="-122"/>
                <a:cs typeface="+mn-ea"/>
              </a:defRPr>
            </a:lvl1pPr>
            <a:lvl2pPr marL="622300" indent="-28575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2pPr>
            <a:lvl3pPr marL="990600" indent="-266700" defTabSz="450850" eaLnBrk="0" fontAlgn="base" hangingPunct="0">
              <a:spcBef>
                <a:spcPct val="20000"/>
              </a:spcBef>
              <a:spcAft>
                <a:spcPct val="0"/>
              </a:spcAft>
              <a:buClr>
                <a:schemeClr val="accent2"/>
              </a:buClr>
              <a:buFont typeface="Symbol" panose="05050102010706020507" pitchFamily="18" charset="2"/>
              <a:buChar char="-"/>
              <a:defRPr sz="1600">
                <a:latin typeface="+mj-lt"/>
              </a:defRPr>
            </a:lvl3pPr>
            <a:lvl4pPr marL="12573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4pPr>
            <a:lvl5pPr marL="16129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lvl="0" algn="just"/>
            <a:r>
              <a:rPr lang="zh-CN" altLang="en-US" dirty="0">
                <a:solidFill>
                  <a:schemeClr val="accent1"/>
                </a:solidFill>
                <a:sym typeface="+mn-lt"/>
              </a:rPr>
              <a:t>典型案例警示教育</a:t>
            </a:r>
            <a:endParaRPr lang="zh-CN" altLang="en-US" dirty="0">
              <a:solidFill>
                <a:schemeClr val="accent1"/>
              </a:solidFill>
              <a:sym typeface="+mn-lt"/>
            </a:endParaRPr>
          </a:p>
        </p:txBody>
      </p:sp>
      <p:grpSp>
        <p:nvGrpSpPr>
          <p:cNvPr id="70" name="组合 69"/>
          <p:cNvGrpSpPr/>
          <p:nvPr/>
        </p:nvGrpSpPr>
        <p:grpSpPr>
          <a:xfrm>
            <a:off x="3704228" y="3192867"/>
            <a:ext cx="314960" cy="314960"/>
            <a:chOff x="5844" y="3180"/>
            <a:chExt cx="496" cy="496"/>
          </a:xfrm>
        </p:grpSpPr>
        <p:grpSp>
          <p:nvGrpSpPr>
            <p:cNvPr id="94" name="组合 93"/>
            <p:cNvGrpSpPr/>
            <p:nvPr/>
          </p:nvGrpSpPr>
          <p:grpSpPr bwMode="gray">
            <a:xfrm flipH="1">
              <a:off x="5844" y="3180"/>
              <a:ext cx="497" cy="497"/>
              <a:chOff x="100250" y="1477340"/>
              <a:chExt cx="556260" cy="556261"/>
            </a:xfrm>
          </p:grpSpPr>
          <p:sp>
            <p:nvSpPr>
              <p:cNvPr id="97" name="矩形: 圆角 51"/>
              <p:cNvSpPr/>
              <p:nvPr/>
            </p:nvSpPr>
            <p:spPr bwMode="gray">
              <a:xfrm rot="17100000">
                <a:off x="100249" y="1477340"/>
                <a:ext cx="556261" cy="556260"/>
              </a:xfrm>
              <a:prstGeom prst="roundRect">
                <a:avLst>
                  <a:gd name="adj" fmla="val 11861"/>
                </a:avLst>
              </a:prstGeom>
              <a:solidFill>
                <a:schemeClr val="accent2"/>
              </a:solidFill>
              <a:ln w="12700">
                <a:solidFill>
                  <a:schemeClr val="accent1"/>
                </a:solidFill>
                <a:miter lim="800000"/>
              </a:ln>
              <a:effectLst>
                <a:innerShdw blurRad="114300">
                  <a:schemeClr val="accent1">
                    <a:lumMod val="7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8" name="矩形: 圆角 52"/>
              <p:cNvSpPr/>
              <p:nvPr/>
            </p:nvSpPr>
            <p:spPr bwMode="gray">
              <a:xfrm rot="15300000">
                <a:off x="174469" y="1551566"/>
                <a:ext cx="407813" cy="407810"/>
              </a:xfrm>
              <a:prstGeom prst="roundRect">
                <a:avLst>
                  <a:gd name="adj" fmla="val 10925"/>
                </a:avLst>
              </a:prstGeom>
              <a:solidFill>
                <a:schemeClr val="accent1"/>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61" name="文本占位符 4"/>
            <p:cNvSpPr txBox="1"/>
            <p:nvPr/>
          </p:nvSpPr>
          <p:spPr bwMode="gray">
            <a:xfrm flipH="1">
              <a:off x="5853" y="3268"/>
              <a:ext cx="478" cy="312"/>
            </a:xfrm>
            <a:prstGeom prst="rect">
              <a:avLst/>
            </a:prstGeom>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二</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9" name="组合 8"/>
          <p:cNvGrpSpPr/>
          <p:nvPr>
            <p:custDataLst>
              <p:tags r:id="rId9"/>
            </p:custDataLst>
          </p:nvPr>
        </p:nvGrpSpPr>
        <p:grpSpPr>
          <a:xfrm>
            <a:off x="3717563" y="4094318"/>
            <a:ext cx="321322" cy="316850"/>
            <a:chOff x="5844" y="5897"/>
            <a:chExt cx="503" cy="496"/>
          </a:xfrm>
          <a:solidFill>
            <a:schemeClr val="bg1">
              <a:lumMod val="75000"/>
            </a:schemeClr>
          </a:solidFill>
        </p:grpSpPr>
        <p:grpSp>
          <p:nvGrpSpPr>
            <p:cNvPr id="10" name="组合 9"/>
            <p:cNvGrpSpPr/>
            <p:nvPr/>
          </p:nvGrpSpPr>
          <p:grpSpPr>
            <a:xfrm>
              <a:off x="5844" y="5897"/>
              <a:ext cx="496" cy="496"/>
              <a:chOff x="5882" y="6458"/>
              <a:chExt cx="496" cy="496"/>
            </a:xfrm>
            <a:grpFill/>
          </p:grpSpPr>
          <p:sp>
            <p:nvSpPr>
              <p:cNvPr id="12" name="矩形: 圆角 11"/>
              <p:cNvSpPr/>
              <p:nvPr>
                <p:custDataLst>
                  <p:tags r:id="rId1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3" name="矩形: 圆角 12"/>
              <p:cNvSpPr/>
              <p:nvPr>
                <p:custDataLst>
                  <p:tags r:id="rId1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1" name="文本占位符 4"/>
            <p:cNvSpPr txBox="1"/>
            <p:nvPr>
              <p:custDataLst>
                <p:tags r:id="rId1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三</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15" name="组合 14"/>
          <p:cNvGrpSpPr/>
          <p:nvPr>
            <p:custDataLst>
              <p:tags r:id="rId13"/>
            </p:custDataLst>
          </p:nvPr>
        </p:nvGrpSpPr>
        <p:grpSpPr>
          <a:xfrm>
            <a:off x="3727723" y="2191229"/>
            <a:ext cx="316850" cy="316850"/>
            <a:chOff x="5820" y="4225"/>
            <a:chExt cx="496" cy="496"/>
          </a:xfrm>
          <a:solidFill>
            <a:schemeClr val="bg1">
              <a:lumMod val="50000"/>
            </a:schemeClr>
          </a:solidFill>
        </p:grpSpPr>
        <p:grpSp>
          <p:nvGrpSpPr>
            <p:cNvPr id="16" name="组合 15"/>
            <p:cNvGrpSpPr/>
            <p:nvPr/>
          </p:nvGrpSpPr>
          <p:grpSpPr>
            <a:xfrm>
              <a:off x="5820" y="4225"/>
              <a:ext cx="496" cy="496"/>
              <a:chOff x="5801" y="5196"/>
              <a:chExt cx="496" cy="496"/>
            </a:xfrm>
            <a:grpFill/>
          </p:grpSpPr>
          <p:sp>
            <p:nvSpPr>
              <p:cNvPr id="18" name="矩形: 圆角 51"/>
              <p:cNvSpPr/>
              <p:nvPr>
                <p:custDataLst>
                  <p:tags r:id="rId14"/>
                </p:custDataLst>
              </p:nvPr>
            </p:nvSpPr>
            <p:spPr bwMode="gray">
              <a:xfrm rot="-17100000" flipH="1">
                <a:off x="5801" y="5196"/>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20" name="矩形: 圆角 52"/>
              <p:cNvSpPr/>
              <p:nvPr>
                <p:custDataLst>
                  <p:tags r:id="rId15"/>
                </p:custDataLst>
              </p:nvPr>
            </p:nvSpPr>
            <p:spPr bwMode="gray">
              <a:xfrm rot="-15300000" flipH="1">
                <a:off x="5867" y="5262"/>
                <a:ext cx="365" cy="365"/>
              </a:xfrm>
              <a:prstGeom prst="roundRect">
                <a:avLst>
                  <a:gd name="adj" fmla="val 10925"/>
                </a:avLst>
              </a:prstGeom>
              <a:grp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7" name="文本占位符 4"/>
            <p:cNvSpPr txBox="1"/>
            <p:nvPr>
              <p:custDataLst>
                <p:tags r:id="rId16"/>
              </p:custDataLst>
            </p:nvPr>
          </p:nvSpPr>
          <p:spPr bwMode="gray">
            <a:xfrm flipH="1">
              <a:off x="5830" y="4328"/>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一</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6" name="文本占位符 4"/>
          <p:cNvSpPr txBox="1"/>
          <p:nvPr>
            <p:custDataLst>
              <p:tags r:id="rId17"/>
            </p:custDataLst>
          </p:nvPr>
        </p:nvSpPr>
        <p:spPr bwMode="gray">
          <a:xfrm>
            <a:off x="4431665" y="4112260"/>
            <a:ext cx="7295515"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中央八项规定及其实施细则等法规文件中关于禁止违规吃喝的规定要求</a:t>
            </a:r>
            <a:endPar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
        <p:nvSpPr>
          <p:cNvPr id="40" name="文本占位符 4"/>
          <p:cNvSpPr txBox="1"/>
          <p:nvPr>
            <p:custDataLst>
              <p:tags r:id="rId18"/>
            </p:custDataLst>
          </p:nvPr>
        </p:nvSpPr>
        <p:spPr bwMode="gray">
          <a:xfrm>
            <a:off x="4419299" y="2208935"/>
            <a:ext cx="7026594" cy="368935"/>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党政机关厉行节约反对浪费条例</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grpSp>
        <p:nvGrpSpPr>
          <p:cNvPr id="4" name="组合 3"/>
          <p:cNvGrpSpPr/>
          <p:nvPr>
            <p:custDataLst>
              <p:tags r:id="rId19"/>
            </p:custDataLst>
          </p:nvPr>
        </p:nvGrpSpPr>
        <p:grpSpPr>
          <a:xfrm>
            <a:off x="3717563" y="5028906"/>
            <a:ext cx="321322" cy="316850"/>
            <a:chOff x="5844" y="5897"/>
            <a:chExt cx="503" cy="496"/>
          </a:xfrm>
          <a:solidFill>
            <a:schemeClr val="bg1">
              <a:lumMod val="75000"/>
            </a:schemeClr>
          </a:solidFill>
        </p:grpSpPr>
        <p:grpSp>
          <p:nvGrpSpPr>
            <p:cNvPr id="6" name="组合 5"/>
            <p:cNvGrpSpPr/>
            <p:nvPr/>
          </p:nvGrpSpPr>
          <p:grpSpPr>
            <a:xfrm>
              <a:off x="5844" y="5897"/>
              <a:ext cx="496" cy="496"/>
              <a:chOff x="5882" y="6458"/>
              <a:chExt cx="496" cy="496"/>
            </a:xfrm>
            <a:grpFill/>
          </p:grpSpPr>
          <p:sp>
            <p:nvSpPr>
              <p:cNvPr id="8" name="矩形: 圆角 11"/>
              <p:cNvSpPr/>
              <p:nvPr>
                <p:custDataLst>
                  <p:tags r:id="rId2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4" name="矩形: 圆角 12"/>
              <p:cNvSpPr/>
              <p:nvPr>
                <p:custDataLst>
                  <p:tags r:id="rId2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21" name="文本占位符 4"/>
            <p:cNvSpPr txBox="1"/>
            <p:nvPr>
              <p:custDataLst>
                <p:tags r:id="rId2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四</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5" name="文本占位符 4"/>
          <p:cNvSpPr txBox="1"/>
          <p:nvPr>
            <p:custDataLst>
              <p:tags r:id="rId23"/>
            </p:custDataLst>
          </p:nvPr>
        </p:nvSpPr>
        <p:spPr bwMode="gray">
          <a:xfrm>
            <a:off x="4435852" y="5047800"/>
            <a:ext cx="7068762"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集中整治违规吃喝自查自纠</a:t>
            </a:r>
            <a:endPar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43053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二、典型案例警示教育</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617220" y="1249045"/>
            <a:ext cx="10958195" cy="460375"/>
          </a:xfrm>
          <a:prstGeom prst="rect">
            <a:avLst/>
          </a:prstGeom>
        </p:spPr>
        <p:txBody>
          <a:bodyPr wrap="square">
            <a:spAutoFit/>
          </a:bodyPr>
          <a:p>
            <a:pPr marL="285750" lvl="0" indent="-285750" algn="just" defTabSz="266700">
              <a:lnSpc>
                <a:spcPct val="150000"/>
              </a:lnSpc>
              <a:spcAft>
                <a:spcPts val="1200"/>
              </a:spcAft>
              <a:buClr>
                <a:srgbClr val="9B0F1E"/>
              </a:buClr>
              <a:buSzTx/>
              <a:buFont typeface="Wingdings" panose="05000000000000000000" charset="0"/>
              <a:buChar char="l"/>
            </a:pPr>
            <a:r>
              <a:rPr lang="zh-CN" altLang="en-US" sz="1600">
                <a:latin typeface="微软雅黑" panose="020B0503020204020204" pitchFamily="34" charset="-122"/>
                <a:cs typeface="微软雅黑" panose="020B0503020204020204" pitchFamily="34" charset="-122"/>
                <a:sym typeface="+mn-ea"/>
              </a:rPr>
              <a:t>略</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对象 18" hidden="1"/>
          <p:cNvGraphicFramePr>
            <a:graphicFrameLocks noChangeAspect="1"/>
          </p:cNvGraphicFramePr>
          <p:nvPr>
            <p:custDataLst>
              <p:tags r:id="rId1"/>
            </p:custDataLst>
          </p:nvPr>
        </p:nvGraphicFramePr>
        <p:xfrm>
          <a:off x="3704" y="3010"/>
          <a:ext cx="2117" cy="2117"/>
        </p:xfrm>
        <a:graphic>
          <a:graphicData uri="http://schemas.openxmlformats.org/presentationml/2006/ole">
            <mc:AlternateContent xmlns:mc="http://schemas.openxmlformats.org/markup-compatibility/2006">
              <mc:Choice xmlns:v="urn:schemas-microsoft-com:vml" Requires="v">
                <p:oleObj spid="_x0000_s2" name="think-cell 幻灯片" r:id="rId2" imgW="5715" imgH="5715" progId="TCLayout.ActiveDocument.1">
                  <p:embed/>
                </p:oleObj>
              </mc:Choice>
              <mc:Fallback>
                <p:oleObj name="think-cell 幻灯片" r:id="rId2" imgW="5715" imgH="5715" progId="TCLayout.ActiveDocument.1">
                  <p:embed/>
                  <p:pic>
                    <p:nvPicPr>
                      <p:cNvPr id="0" name="对象 18" hidden="1"/>
                      <p:cNvPicPr/>
                      <p:nvPr/>
                    </p:nvPicPr>
                    <p:blipFill>
                      <a:blip r:embed="rId3"/>
                      <a:stretch>
                        <a:fillRect/>
                      </a:stretch>
                    </p:blipFill>
                    <p:spPr>
                      <a:xfrm>
                        <a:off x="3704" y="3010"/>
                        <a:ext cx="2117" cy="2117"/>
                      </a:xfrm>
                      <a:prstGeom prst="rect">
                        <a:avLst/>
                      </a:prstGeom>
                    </p:spPr>
                  </p:pic>
                </p:oleObj>
              </mc:Fallback>
            </mc:AlternateContent>
          </a:graphicData>
        </a:graphic>
      </p:graphicFrame>
      <p:pic>
        <p:nvPicPr>
          <p:cNvPr id="22" name="图片 21"/>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l="12" r="12"/>
          <a:stretch>
            <a:fillRect/>
          </a:stretch>
        </p:blipFill>
        <p:spPr bwMode="gray">
          <a:xfrm>
            <a:off x="699909" y="1383638"/>
            <a:ext cx="2457127" cy="5105266"/>
          </a:xfrm>
          <a:prstGeom prst="rect">
            <a:avLst/>
          </a:prstGeom>
        </p:spPr>
      </p:pic>
      <p:pic>
        <p:nvPicPr>
          <p:cNvPr id="23" name="图片 22"/>
          <p:cNvPicPr>
            <a:picLocks noChangeAspect="1"/>
          </p:cNvPicPr>
          <p:nvPr/>
        </p:nvPicPr>
        <p:blipFill>
          <a:blip r:embed="rId6">
            <a:duotone>
              <a:schemeClr val="accent1">
                <a:shade val="45000"/>
                <a:satMod val="135000"/>
              </a:schemeClr>
              <a:prstClr val="white"/>
            </a:duotone>
          </a:blip>
          <a:stretch>
            <a:fillRect/>
          </a:stretch>
        </p:blipFill>
        <p:spPr>
          <a:xfrm>
            <a:off x="817880" y="1493671"/>
            <a:ext cx="2339573" cy="488520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rcRect l="9409" t="4142" r="431" b="4142"/>
          <a:stretch>
            <a:fillRect/>
          </a:stretch>
        </p:blipFill>
        <p:spPr bwMode="gray">
          <a:xfrm>
            <a:off x="941148" y="1595120"/>
            <a:ext cx="2215888" cy="4682302"/>
          </a:xfrm>
          <a:prstGeom prst="rect">
            <a:avLst/>
          </a:prstGeom>
        </p:spPr>
      </p:pic>
      <p:sp>
        <p:nvSpPr>
          <p:cNvPr id="3" name="标题 2"/>
          <p:cNvSpPr>
            <a:spLocks noGrp="1"/>
          </p:cNvSpPr>
          <p:nvPr>
            <p:ph type="title"/>
          </p:nvPr>
        </p:nvSpPr>
        <p:spPr/>
        <p:txBody>
          <a:bodyPr vert="horz"/>
          <a:lstStyle/>
          <a:p>
            <a:r>
              <a:rPr lang="zh-CN" altLang="en-US" dirty="0">
                <a:sym typeface="+mn-lt"/>
              </a:rPr>
              <a:t>目录</a:t>
            </a:r>
            <a:endParaRPr lang="zh-CN" altLang="en-US" dirty="0">
              <a:sym typeface="+mn-lt"/>
            </a:endParaRPr>
          </a:p>
        </p:txBody>
      </p:sp>
      <p:sp>
        <p:nvSpPr>
          <p:cNvPr id="5" name="任意多边形: 形状 44"/>
          <p:cNvSpPr/>
          <p:nvPr/>
        </p:nvSpPr>
        <p:spPr bwMode="gray">
          <a:xfrm>
            <a:off x="3166428" y="1808480"/>
            <a:ext cx="731520" cy="4187825"/>
          </a:xfrm>
          <a:custGeom>
            <a:avLst/>
            <a:gdLst>
              <a:gd name="connsiteX0" fmla="*/ 0 w 801093"/>
              <a:gd name="connsiteY0" fmla="*/ 0 h 4188791"/>
              <a:gd name="connsiteX1" fmla="*/ 801093 w 801093"/>
              <a:gd name="connsiteY1" fmla="*/ 0 h 4188791"/>
              <a:gd name="connsiteX2" fmla="*/ 801093 w 801093"/>
              <a:gd name="connsiteY2" fmla="*/ 4188791 h 4188791"/>
              <a:gd name="connsiteX3" fmla="*/ 0 w 801093"/>
              <a:gd name="connsiteY3" fmla="*/ 4188791 h 4188791"/>
              <a:gd name="connsiteX4" fmla="*/ 0 w 801093"/>
              <a:gd name="connsiteY4" fmla="*/ 0 h 4188791"/>
              <a:gd name="connsiteX0-1" fmla="*/ 13917 w 815010"/>
              <a:gd name="connsiteY0-2" fmla="*/ 0 h 4188791"/>
              <a:gd name="connsiteX1-3" fmla="*/ 815010 w 815010"/>
              <a:gd name="connsiteY1-4" fmla="*/ 0 h 4188791"/>
              <a:gd name="connsiteX2-5" fmla="*/ 815010 w 815010"/>
              <a:gd name="connsiteY2-6" fmla="*/ 4188791 h 4188791"/>
              <a:gd name="connsiteX3-7" fmla="*/ 13917 w 815010"/>
              <a:gd name="connsiteY3-8" fmla="*/ 4188791 h 4188791"/>
              <a:gd name="connsiteX4-9" fmla="*/ 0 w 815010"/>
              <a:gd name="connsiteY4-10" fmla="*/ 1342541 h 4188791"/>
              <a:gd name="connsiteX5" fmla="*/ 13917 w 815010"/>
              <a:gd name="connsiteY5" fmla="*/ 0 h 4188791"/>
              <a:gd name="connsiteX0-11" fmla="*/ 0 w 815010"/>
              <a:gd name="connsiteY0-12" fmla="*/ 1342541 h 4188791"/>
              <a:gd name="connsiteX1-13" fmla="*/ 13917 w 815010"/>
              <a:gd name="connsiteY1-14" fmla="*/ 0 h 4188791"/>
              <a:gd name="connsiteX2-15" fmla="*/ 815010 w 815010"/>
              <a:gd name="connsiteY2-16" fmla="*/ 0 h 4188791"/>
              <a:gd name="connsiteX3-17" fmla="*/ 815010 w 815010"/>
              <a:gd name="connsiteY3-18" fmla="*/ 4188791 h 4188791"/>
              <a:gd name="connsiteX4-19" fmla="*/ 13917 w 815010"/>
              <a:gd name="connsiteY4-20" fmla="*/ 4188791 h 4188791"/>
              <a:gd name="connsiteX5-21" fmla="*/ 91440 w 815010"/>
              <a:gd name="connsiteY5-22" fmla="*/ 1433981 h 4188791"/>
              <a:gd name="connsiteX0-23" fmla="*/ 0 w 815010"/>
              <a:gd name="connsiteY0-24" fmla="*/ 1342541 h 4188791"/>
              <a:gd name="connsiteX1-25" fmla="*/ 13917 w 815010"/>
              <a:gd name="connsiteY1-26" fmla="*/ 0 h 4188791"/>
              <a:gd name="connsiteX2-27" fmla="*/ 815010 w 815010"/>
              <a:gd name="connsiteY2-28" fmla="*/ 0 h 4188791"/>
              <a:gd name="connsiteX3-29" fmla="*/ 815010 w 815010"/>
              <a:gd name="connsiteY3-30" fmla="*/ 4188791 h 4188791"/>
              <a:gd name="connsiteX4-31" fmla="*/ 13917 w 815010"/>
              <a:gd name="connsiteY4-32" fmla="*/ 4188791 h 4188791"/>
              <a:gd name="connsiteX0-33" fmla="*/ 0 w 801093"/>
              <a:gd name="connsiteY0-34" fmla="*/ 0 h 4188791"/>
              <a:gd name="connsiteX1-35" fmla="*/ 801093 w 801093"/>
              <a:gd name="connsiteY1-36" fmla="*/ 0 h 4188791"/>
              <a:gd name="connsiteX2-37" fmla="*/ 801093 w 801093"/>
              <a:gd name="connsiteY2-38" fmla="*/ 4188791 h 4188791"/>
              <a:gd name="connsiteX3-39" fmla="*/ 0 w 801093"/>
              <a:gd name="connsiteY3-40" fmla="*/ 4188791 h 4188791"/>
            </a:gdLst>
            <a:ahLst/>
            <a:cxnLst>
              <a:cxn ang="0">
                <a:pos x="connsiteX0-1" y="connsiteY0-2"/>
              </a:cxn>
              <a:cxn ang="0">
                <a:pos x="connsiteX1-3" y="connsiteY1-4"/>
              </a:cxn>
              <a:cxn ang="0">
                <a:pos x="connsiteX2-5" y="connsiteY2-6"/>
              </a:cxn>
              <a:cxn ang="0">
                <a:pos x="connsiteX3-7" y="connsiteY3-8"/>
              </a:cxn>
            </a:cxnLst>
            <a:rect l="l" t="t" r="r" b="b"/>
            <a:pathLst>
              <a:path w="801093" h="4188791">
                <a:moveTo>
                  <a:pt x="0" y="0"/>
                </a:moveTo>
                <a:lnTo>
                  <a:pt x="801093" y="0"/>
                </a:lnTo>
                <a:lnTo>
                  <a:pt x="801093" y="4188791"/>
                </a:lnTo>
                <a:lnTo>
                  <a:pt x="0" y="4188791"/>
                </a:lnTo>
              </a:path>
            </a:pathLst>
          </a:custGeom>
          <a:noFill/>
          <a:ln w="28575">
            <a:solidFill>
              <a:schemeClr val="accent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7" name="任意多边形: 形状 42"/>
          <p:cNvSpPr/>
          <p:nvPr/>
        </p:nvSpPr>
        <p:spPr bwMode="gray">
          <a:xfrm>
            <a:off x="1135942" y="1808587"/>
            <a:ext cx="2021094" cy="4187700"/>
          </a:xfrm>
          <a:custGeom>
            <a:avLst/>
            <a:gdLst>
              <a:gd name="connsiteX0" fmla="*/ 0 w 2021620"/>
              <a:gd name="connsiteY0" fmla="*/ 0 h 4188791"/>
              <a:gd name="connsiteX1" fmla="*/ 2021620 w 2021620"/>
              <a:gd name="connsiteY1" fmla="*/ 0 h 4188791"/>
              <a:gd name="connsiteX2" fmla="*/ 2021620 w 2021620"/>
              <a:gd name="connsiteY2" fmla="*/ 4188791 h 4188791"/>
              <a:gd name="connsiteX3" fmla="*/ 0 w 2021620"/>
              <a:gd name="connsiteY3" fmla="*/ 4188791 h 4188791"/>
              <a:gd name="connsiteX4" fmla="*/ 0 w 2021620"/>
              <a:gd name="connsiteY4" fmla="*/ 0 h 4188791"/>
              <a:gd name="connsiteX0-1" fmla="*/ 0 w 2021620"/>
              <a:gd name="connsiteY0-2" fmla="*/ 0 h 4188791"/>
              <a:gd name="connsiteX1-3" fmla="*/ 2021620 w 2021620"/>
              <a:gd name="connsiteY1-4" fmla="*/ 0 h 4188791"/>
              <a:gd name="connsiteX2-5" fmla="*/ 2007704 w 2021620"/>
              <a:gd name="connsiteY2-6" fmla="*/ 2028341 h 4188791"/>
              <a:gd name="connsiteX3-7" fmla="*/ 2021620 w 2021620"/>
              <a:gd name="connsiteY3-8" fmla="*/ 4188791 h 4188791"/>
              <a:gd name="connsiteX4-9" fmla="*/ 0 w 2021620"/>
              <a:gd name="connsiteY4-10" fmla="*/ 4188791 h 4188791"/>
              <a:gd name="connsiteX5" fmla="*/ 0 w 2021620"/>
              <a:gd name="connsiteY5" fmla="*/ 0 h 4188791"/>
              <a:gd name="connsiteX0-11" fmla="*/ 2007704 w 2099144"/>
              <a:gd name="connsiteY0-12" fmla="*/ 2028341 h 4188791"/>
              <a:gd name="connsiteX1-13" fmla="*/ 2021620 w 2099144"/>
              <a:gd name="connsiteY1-14" fmla="*/ 4188791 h 4188791"/>
              <a:gd name="connsiteX2-15" fmla="*/ 0 w 2099144"/>
              <a:gd name="connsiteY2-16" fmla="*/ 4188791 h 4188791"/>
              <a:gd name="connsiteX3-17" fmla="*/ 0 w 2099144"/>
              <a:gd name="connsiteY3-18" fmla="*/ 0 h 4188791"/>
              <a:gd name="connsiteX4-19" fmla="*/ 2021620 w 2099144"/>
              <a:gd name="connsiteY4-20" fmla="*/ 0 h 4188791"/>
              <a:gd name="connsiteX5-21" fmla="*/ 2099144 w 2099144"/>
              <a:gd name="connsiteY5-22" fmla="*/ 2119781 h 4188791"/>
              <a:gd name="connsiteX0-23" fmla="*/ 2007704 w 2021620"/>
              <a:gd name="connsiteY0-24" fmla="*/ 2028341 h 4188791"/>
              <a:gd name="connsiteX1-25" fmla="*/ 2021620 w 2021620"/>
              <a:gd name="connsiteY1-26" fmla="*/ 4188791 h 4188791"/>
              <a:gd name="connsiteX2-27" fmla="*/ 0 w 2021620"/>
              <a:gd name="connsiteY2-28" fmla="*/ 4188791 h 4188791"/>
              <a:gd name="connsiteX3-29" fmla="*/ 0 w 2021620"/>
              <a:gd name="connsiteY3-30" fmla="*/ 0 h 4188791"/>
              <a:gd name="connsiteX4-31" fmla="*/ 2021620 w 2021620"/>
              <a:gd name="connsiteY4-32" fmla="*/ 0 h 4188791"/>
              <a:gd name="connsiteX0-33" fmla="*/ 2021620 w 2021620"/>
              <a:gd name="connsiteY0-34" fmla="*/ 4188791 h 4188791"/>
              <a:gd name="connsiteX1-35" fmla="*/ 0 w 2021620"/>
              <a:gd name="connsiteY1-36" fmla="*/ 4188791 h 4188791"/>
              <a:gd name="connsiteX2-37" fmla="*/ 0 w 2021620"/>
              <a:gd name="connsiteY2-38" fmla="*/ 0 h 4188791"/>
              <a:gd name="connsiteX3-39" fmla="*/ 2021620 w 2021620"/>
              <a:gd name="connsiteY3-40" fmla="*/ 0 h 4188791"/>
            </a:gdLst>
            <a:ahLst/>
            <a:cxnLst>
              <a:cxn ang="0">
                <a:pos x="connsiteX0-1" y="connsiteY0-2"/>
              </a:cxn>
              <a:cxn ang="0">
                <a:pos x="connsiteX1-3" y="connsiteY1-4"/>
              </a:cxn>
              <a:cxn ang="0">
                <a:pos x="connsiteX2-5" y="connsiteY2-6"/>
              </a:cxn>
              <a:cxn ang="0">
                <a:pos x="connsiteX3-7" y="connsiteY3-8"/>
              </a:cxn>
            </a:cxnLst>
            <a:rect l="l" t="t" r="r" b="b"/>
            <a:pathLst>
              <a:path w="2021620" h="4188791">
                <a:moveTo>
                  <a:pt x="2021620" y="4188791"/>
                </a:moveTo>
                <a:lnTo>
                  <a:pt x="0" y="4188791"/>
                </a:lnTo>
                <a:lnTo>
                  <a:pt x="0" y="0"/>
                </a:lnTo>
                <a:lnTo>
                  <a:pt x="2021620" y="0"/>
                </a:lnTo>
              </a:path>
            </a:pathLst>
          </a:custGeom>
          <a:noFill/>
          <a:ln w="28575">
            <a:solidFill>
              <a:schemeClr val="bg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3" name="文本占位符 4"/>
          <p:cNvSpPr txBox="1"/>
          <p:nvPr>
            <p:custDataLst>
              <p:tags r:id="rId8"/>
            </p:custDataLst>
          </p:nvPr>
        </p:nvSpPr>
        <p:spPr bwMode="gray">
          <a:xfrm>
            <a:off x="4436020" y="3121497"/>
            <a:ext cx="7064149" cy="368935"/>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典型案例警示教育</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grpSp>
        <p:nvGrpSpPr>
          <p:cNvPr id="70" name="组合 69"/>
          <p:cNvGrpSpPr/>
          <p:nvPr/>
        </p:nvGrpSpPr>
        <p:grpSpPr>
          <a:xfrm>
            <a:off x="3704228" y="4093932"/>
            <a:ext cx="314960" cy="314960"/>
            <a:chOff x="5844" y="3180"/>
            <a:chExt cx="496" cy="496"/>
          </a:xfrm>
        </p:grpSpPr>
        <p:grpSp>
          <p:nvGrpSpPr>
            <p:cNvPr id="94" name="组合 93"/>
            <p:cNvGrpSpPr/>
            <p:nvPr/>
          </p:nvGrpSpPr>
          <p:grpSpPr bwMode="gray">
            <a:xfrm flipH="1">
              <a:off x="5844" y="3180"/>
              <a:ext cx="497" cy="497"/>
              <a:chOff x="100250" y="1477340"/>
              <a:chExt cx="556260" cy="556261"/>
            </a:xfrm>
          </p:grpSpPr>
          <p:sp>
            <p:nvSpPr>
              <p:cNvPr id="97" name="矩形: 圆角 51"/>
              <p:cNvSpPr/>
              <p:nvPr/>
            </p:nvSpPr>
            <p:spPr bwMode="gray">
              <a:xfrm rot="17100000">
                <a:off x="100249" y="1477340"/>
                <a:ext cx="556261" cy="556260"/>
              </a:xfrm>
              <a:prstGeom prst="roundRect">
                <a:avLst>
                  <a:gd name="adj" fmla="val 11861"/>
                </a:avLst>
              </a:prstGeom>
              <a:solidFill>
                <a:schemeClr val="accent2"/>
              </a:solidFill>
              <a:ln w="12700">
                <a:solidFill>
                  <a:schemeClr val="accent1"/>
                </a:solidFill>
                <a:miter lim="800000"/>
              </a:ln>
              <a:effectLst>
                <a:innerShdw blurRad="114300">
                  <a:schemeClr val="accent1">
                    <a:lumMod val="7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8" name="矩形: 圆角 52"/>
              <p:cNvSpPr/>
              <p:nvPr/>
            </p:nvSpPr>
            <p:spPr bwMode="gray">
              <a:xfrm rot="15300000">
                <a:off x="174469" y="1551566"/>
                <a:ext cx="407813" cy="407810"/>
              </a:xfrm>
              <a:prstGeom prst="roundRect">
                <a:avLst>
                  <a:gd name="adj" fmla="val 10925"/>
                </a:avLst>
              </a:prstGeom>
              <a:solidFill>
                <a:schemeClr val="accent1"/>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61" name="文本占位符 4"/>
            <p:cNvSpPr txBox="1"/>
            <p:nvPr/>
          </p:nvSpPr>
          <p:spPr bwMode="gray">
            <a:xfrm flipH="1">
              <a:off x="5853" y="3268"/>
              <a:ext cx="478" cy="312"/>
            </a:xfrm>
            <a:prstGeom prst="rect">
              <a:avLst/>
            </a:prstGeom>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三</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9" name="组合 8"/>
          <p:cNvGrpSpPr/>
          <p:nvPr>
            <p:custDataLst>
              <p:tags r:id="rId9"/>
            </p:custDataLst>
          </p:nvPr>
        </p:nvGrpSpPr>
        <p:grpSpPr>
          <a:xfrm>
            <a:off x="3717563" y="3155788"/>
            <a:ext cx="321322" cy="316850"/>
            <a:chOff x="5844" y="5897"/>
            <a:chExt cx="503" cy="496"/>
          </a:xfrm>
          <a:solidFill>
            <a:schemeClr val="bg1">
              <a:lumMod val="75000"/>
            </a:schemeClr>
          </a:solidFill>
        </p:grpSpPr>
        <p:grpSp>
          <p:nvGrpSpPr>
            <p:cNvPr id="10" name="组合 9"/>
            <p:cNvGrpSpPr/>
            <p:nvPr/>
          </p:nvGrpSpPr>
          <p:grpSpPr>
            <a:xfrm>
              <a:off x="5844" y="5897"/>
              <a:ext cx="496" cy="496"/>
              <a:chOff x="5882" y="6458"/>
              <a:chExt cx="496" cy="496"/>
            </a:xfrm>
            <a:grpFill/>
          </p:grpSpPr>
          <p:sp>
            <p:nvSpPr>
              <p:cNvPr id="12" name="矩形: 圆角 11"/>
              <p:cNvSpPr/>
              <p:nvPr>
                <p:custDataLst>
                  <p:tags r:id="rId1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3" name="矩形: 圆角 12"/>
              <p:cNvSpPr/>
              <p:nvPr>
                <p:custDataLst>
                  <p:tags r:id="rId1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1" name="文本占位符 4"/>
            <p:cNvSpPr txBox="1"/>
            <p:nvPr>
              <p:custDataLst>
                <p:tags r:id="rId1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二</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15" name="组合 14"/>
          <p:cNvGrpSpPr/>
          <p:nvPr>
            <p:custDataLst>
              <p:tags r:id="rId13"/>
            </p:custDataLst>
          </p:nvPr>
        </p:nvGrpSpPr>
        <p:grpSpPr>
          <a:xfrm>
            <a:off x="3727723" y="2191229"/>
            <a:ext cx="316850" cy="316850"/>
            <a:chOff x="5820" y="4225"/>
            <a:chExt cx="496" cy="496"/>
          </a:xfrm>
          <a:solidFill>
            <a:schemeClr val="bg1">
              <a:lumMod val="50000"/>
            </a:schemeClr>
          </a:solidFill>
        </p:grpSpPr>
        <p:grpSp>
          <p:nvGrpSpPr>
            <p:cNvPr id="16" name="组合 15"/>
            <p:cNvGrpSpPr/>
            <p:nvPr/>
          </p:nvGrpSpPr>
          <p:grpSpPr>
            <a:xfrm>
              <a:off x="5820" y="4225"/>
              <a:ext cx="496" cy="496"/>
              <a:chOff x="5801" y="5196"/>
              <a:chExt cx="496" cy="496"/>
            </a:xfrm>
            <a:grpFill/>
          </p:grpSpPr>
          <p:sp>
            <p:nvSpPr>
              <p:cNvPr id="18" name="矩形: 圆角 51"/>
              <p:cNvSpPr/>
              <p:nvPr>
                <p:custDataLst>
                  <p:tags r:id="rId14"/>
                </p:custDataLst>
              </p:nvPr>
            </p:nvSpPr>
            <p:spPr bwMode="gray">
              <a:xfrm rot="-17100000" flipH="1">
                <a:off x="5801" y="5196"/>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20" name="矩形: 圆角 52"/>
              <p:cNvSpPr/>
              <p:nvPr>
                <p:custDataLst>
                  <p:tags r:id="rId15"/>
                </p:custDataLst>
              </p:nvPr>
            </p:nvSpPr>
            <p:spPr bwMode="gray">
              <a:xfrm rot="-15300000" flipH="1">
                <a:off x="5867" y="5262"/>
                <a:ext cx="365" cy="365"/>
              </a:xfrm>
              <a:prstGeom prst="roundRect">
                <a:avLst>
                  <a:gd name="adj" fmla="val 10925"/>
                </a:avLst>
              </a:prstGeom>
              <a:grp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7" name="文本占位符 4"/>
            <p:cNvSpPr txBox="1"/>
            <p:nvPr>
              <p:custDataLst>
                <p:tags r:id="rId16"/>
              </p:custDataLst>
            </p:nvPr>
          </p:nvSpPr>
          <p:spPr bwMode="gray">
            <a:xfrm flipH="1">
              <a:off x="5830" y="4328"/>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一</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6" name="文本占位符 4"/>
          <p:cNvSpPr txBox="1"/>
          <p:nvPr>
            <p:custDataLst>
              <p:tags r:id="rId17"/>
            </p:custDataLst>
          </p:nvPr>
        </p:nvSpPr>
        <p:spPr bwMode="gray">
          <a:xfrm>
            <a:off x="4431665" y="4112260"/>
            <a:ext cx="5775960" cy="276860"/>
          </a:xfrm>
          <a:prstGeom prst="rect">
            <a:avLst/>
          </a:prstGeom>
        </p:spPr>
        <p:txBody>
          <a:bodyPr wrap="square" lIns="0" tIns="0" rIns="0" bIns="0" anchor="ctr">
            <a:noAutofit/>
          </a:bodyPr>
          <a:lstStyle>
            <a:defPPr>
              <a:defRPr lang="zh-CN"/>
            </a:defPPr>
            <a:lvl1pPr marR="0" lvl="0" indent="0" algn="just" defTabSz="457200" eaLnBrk="0" fontAlgn="base" hangingPunct="0">
              <a:lnSpc>
                <a:spcPct val="100000"/>
              </a:lnSpc>
              <a:spcBef>
                <a:spcPts val="1200"/>
              </a:spcBef>
              <a:spcAft>
                <a:spcPct val="0"/>
              </a:spcAft>
              <a:buClr>
                <a:srgbClr val="1E5A82"/>
              </a:buClr>
              <a:buSzPct val="80000"/>
              <a:buFont typeface="Wingdings" panose="05000000000000000000" pitchFamily="2" charset="2"/>
              <a:buNone/>
              <a:defRPr kumimoji="0" sz="2400" b="1" i="0" u="none" strike="noStrike" cap="none" spc="0" normalizeH="0" baseline="0">
                <a:ln>
                  <a:noFill/>
                </a:ln>
                <a:solidFill>
                  <a:srgbClr val="9B0F1E"/>
                </a:solidFill>
                <a:effectLst/>
                <a:uLnTx/>
                <a:uFillTx/>
                <a:latin typeface="Arial" panose="020B0604020202020204"/>
                <a:ea typeface="微软雅黑" panose="020B0503020204020204" pitchFamily="34" charset="-122"/>
                <a:cs typeface="+mn-ea"/>
              </a:defRPr>
            </a:lvl1pPr>
            <a:lvl2pPr marL="622300" indent="-28575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2pPr>
            <a:lvl3pPr marL="990600" indent="-266700" defTabSz="450850" eaLnBrk="0" fontAlgn="base" hangingPunct="0">
              <a:spcBef>
                <a:spcPct val="20000"/>
              </a:spcBef>
              <a:spcAft>
                <a:spcPct val="0"/>
              </a:spcAft>
              <a:buClr>
                <a:schemeClr val="accent2"/>
              </a:buClr>
              <a:buFont typeface="Symbol" panose="05050102010706020507" pitchFamily="18" charset="2"/>
              <a:buChar char="-"/>
              <a:defRPr sz="1600">
                <a:latin typeface="+mj-lt"/>
              </a:defRPr>
            </a:lvl3pPr>
            <a:lvl4pPr marL="12573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4pPr>
            <a:lvl5pPr marL="16129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lvl="0" algn="just"/>
            <a:r>
              <a:rPr lang="zh-CN" altLang="en-US" dirty="0">
                <a:solidFill>
                  <a:schemeClr val="accent1"/>
                </a:solidFill>
                <a:sym typeface="+mn-lt"/>
              </a:rPr>
              <a:t>中央八项规定及其实施细则等法规文件中关于禁止违规吃喝的规定要求</a:t>
            </a:r>
            <a:endParaRPr lang="zh-CN" altLang="en-US" dirty="0">
              <a:solidFill>
                <a:schemeClr val="accent1"/>
              </a:solidFill>
              <a:sym typeface="+mn-lt"/>
            </a:endParaRPr>
          </a:p>
        </p:txBody>
      </p:sp>
      <p:sp>
        <p:nvSpPr>
          <p:cNvPr id="40" name="文本占位符 4"/>
          <p:cNvSpPr txBox="1"/>
          <p:nvPr>
            <p:custDataLst>
              <p:tags r:id="rId18"/>
            </p:custDataLst>
          </p:nvPr>
        </p:nvSpPr>
        <p:spPr bwMode="gray">
          <a:xfrm>
            <a:off x="4419299" y="2208935"/>
            <a:ext cx="7026594" cy="368935"/>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党政机关厉行节约反对浪费条例</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grpSp>
        <p:nvGrpSpPr>
          <p:cNvPr id="4" name="组合 3"/>
          <p:cNvGrpSpPr/>
          <p:nvPr>
            <p:custDataLst>
              <p:tags r:id="rId19"/>
            </p:custDataLst>
          </p:nvPr>
        </p:nvGrpSpPr>
        <p:grpSpPr>
          <a:xfrm>
            <a:off x="3717563" y="5028906"/>
            <a:ext cx="321322" cy="316850"/>
            <a:chOff x="5844" y="5897"/>
            <a:chExt cx="503" cy="496"/>
          </a:xfrm>
          <a:solidFill>
            <a:schemeClr val="bg1">
              <a:lumMod val="75000"/>
            </a:schemeClr>
          </a:solidFill>
        </p:grpSpPr>
        <p:grpSp>
          <p:nvGrpSpPr>
            <p:cNvPr id="6" name="组合 5"/>
            <p:cNvGrpSpPr/>
            <p:nvPr/>
          </p:nvGrpSpPr>
          <p:grpSpPr>
            <a:xfrm>
              <a:off x="5844" y="5897"/>
              <a:ext cx="496" cy="496"/>
              <a:chOff x="5882" y="6458"/>
              <a:chExt cx="496" cy="496"/>
            </a:xfrm>
            <a:grpFill/>
          </p:grpSpPr>
          <p:sp>
            <p:nvSpPr>
              <p:cNvPr id="8" name="矩形: 圆角 11"/>
              <p:cNvSpPr/>
              <p:nvPr>
                <p:custDataLst>
                  <p:tags r:id="rId2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4" name="矩形: 圆角 12"/>
              <p:cNvSpPr/>
              <p:nvPr>
                <p:custDataLst>
                  <p:tags r:id="rId2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21" name="文本占位符 4"/>
            <p:cNvSpPr txBox="1"/>
            <p:nvPr>
              <p:custDataLst>
                <p:tags r:id="rId2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四</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5" name="文本占位符 4"/>
          <p:cNvSpPr txBox="1"/>
          <p:nvPr>
            <p:custDataLst>
              <p:tags r:id="rId23"/>
            </p:custDataLst>
          </p:nvPr>
        </p:nvSpPr>
        <p:spPr bwMode="gray">
          <a:xfrm>
            <a:off x="4435852" y="5047800"/>
            <a:ext cx="7068762"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just"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集中整治违规吃喝自查自纠</a:t>
            </a:r>
            <a:endParaRPr kumimoji="0" lang="zh-CN" altLang="en-US" sz="1800" b="1" i="0" u="none" strike="noStrike" kern="1200" cap="none" spc="0" normalizeH="0" baseline="0"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三、中央八项规定及其实施细则等法规文件中</a:t>
            </a:r>
            <a:br>
              <a:rPr lang="zh-CN" altLang="en-US" sz="2400" kern="1200" dirty="0">
                <a:solidFill>
                  <a:schemeClr val="tx1"/>
                </a:solidFill>
                <a:latin typeface="+mj-lt"/>
                <a:ea typeface="+mj-ea"/>
                <a:cs typeface="+mj-cs"/>
              </a:rPr>
            </a:br>
            <a:r>
              <a:rPr lang="zh-CN" altLang="en-US" sz="2400" kern="1200" dirty="0">
                <a:solidFill>
                  <a:schemeClr val="tx1"/>
                </a:solidFill>
                <a:latin typeface="+mj-lt"/>
                <a:ea typeface="+mj-ea"/>
                <a:cs typeface="+mj-cs"/>
              </a:rPr>
              <a:t> </a:t>
            </a:r>
            <a:r>
              <a:rPr lang="en-US" altLang="zh-CN" sz="2400" kern="1200" dirty="0">
                <a:solidFill>
                  <a:schemeClr val="tx1"/>
                </a:solidFill>
                <a:latin typeface="+mj-lt"/>
                <a:ea typeface="+mj-ea"/>
                <a:cs typeface="+mj-cs"/>
              </a:rPr>
              <a:t>      </a:t>
            </a:r>
            <a:r>
              <a:rPr lang="zh-CN" altLang="en-US" sz="2400" kern="1200" dirty="0">
                <a:solidFill>
                  <a:schemeClr val="tx1"/>
                </a:solidFill>
                <a:latin typeface="+mj-lt"/>
                <a:ea typeface="+mj-ea"/>
                <a:cs typeface="+mj-cs"/>
              </a:rPr>
              <a:t>关于禁止违规吃喝的规定要求</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中央八项规定中的相关规定</a:t>
            </a:r>
            <a:endParaRPr lang="zh-CN" altLang="en-US" b="1" strike="noStrike" noProof="1" dirty="0">
              <a:solidFill>
                <a:prstClr val="white"/>
              </a:solidFill>
            </a:endParaRPr>
          </a:p>
        </p:txBody>
      </p:sp>
      <p:sp>
        <p:nvSpPr>
          <p:cNvPr id="8" name="文本框 7"/>
          <p:cNvSpPr txBox="1"/>
          <p:nvPr/>
        </p:nvSpPr>
        <p:spPr>
          <a:xfrm>
            <a:off x="814070" y="1981200"/>
            <a:ext cx="10684510" cy="1370965"/>
          </a:xfrm>
          <a:prstGeom prst="rect">
            <a:avLst/>
          </a:prstGeom>
        </p:spPr>
        <p:txBody>
          <a:bodyPr wrap="square">
            <a:spAutoFit/>
          </a:bodyPr>
          <a:p>
            <a:pPr lvl="0" algn="just" defTabSz="266700">
              <a:lnSpc>
                <a:spcPct val="130000"/>
              </a:lnSpc>
              <a:spcAft>
                <a:spcPts val="300"/>
              </a:spcAft>
              <a:buClr>
                <a:srgbClr val="9B0F1E"/>
              </a:buClr>
              <a:buSzTx/>
              <a:buFont typeface="Wingdings" panose="05000000000000000000" charset="0"/>
            </a:pP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中央政治局全体同志要改进调查研究，到基层调研要深入了解真实情况，总结经验、研究问题、解决困难、指导工作，向群众学习、向实践学习，多同群众座谈，多同干部谈心，多商量讨论，多解剖典型，多到困难和矛盾集中、群众意见多的地方去，切忌走过场、搞形式主义；要轻车简从、减少陪同、简化接待，不张贴悬挂标语横幅，不安排群众迎送，不铺设迎宾地毯，不摆放花草，不安排宴请。</a:t>
            </a:r>
            <a:endParaRPr lang="zh-CN" altLang="en-US" sz="1600">
              <a:latin typeface="微软雅黑" panose="020B0503020204020204" pitchFamily="34" charset="-122"/>
              <a:cs typeface="微软雅黑" panose="020B0503020204020204" pitchFamily="34" charset="-122"/>
              <a:sym typeface="+mn-ea"/>
            </a:endParaRPr>
          </a:p>
        </p:txBody>
      </p:sp>
      <p:sp>
        <p:nvSpPr>
          <p:cNvPr id="6" name="矩形: 圆角 8"/>
          <p:cNvSpPr/>
          <p:nvPr/>
        </p:nvSpPr>
        <p:spPr>
          <a:xfrm>
            <a:off x="694055" y="369919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《中央八项规定实施细则》中的相关规定</a:t>
            </a:r>
            <a:endParaRPr lang="zh-CN" altLang="en-US" b="1" strike="noStrike" noProof="1" dirty="0">
              <a:solidFill>
                <a:prstClr val="white"/>
              </a:solidFill>
            </a:endParaRPr>
          </a:p>
        </p:txBody>
      </p:sp>
      <p:sp>
        <p:nvSpPr>
          <p:cNvPr id="9" name="文本框 8"/>
          <p:cNvSpPr txBox="1"/>
          <p:nvPr/>
        </p:nvSpPr>
        <p:spPr>
          <a:xfrm>
            <a:off x="814070" y="4616450"/>
            <a:ext cx="10684510" cy="1691005"/>
          </a:xfrm>
          <a:prstGeom prst="rect">
            <a:avLst/>
          </a:prstGeom>
        </p:spPr>
        <p:txBody>
          <a:bodyPr wrap="square">
            <a:spAutoFit/>
          </a:bodyPr>
          <a:p>
            <a:pPr lvl="0" algn="just" defTabSz="266700">
              <a:lnSpc>
                <a:spcPct val="130000"/>
              </a:lnSpc>
              <a:spcAft>
                <a:spcPts val="300"/>
              </a:spcAft>
              <a:buClr>
                <a:srgbClr val="9B0F1E"/>
              </a:buClr>
              <a:buSzTx/>
              <a:buFont typeface="Wingdings" panose="05000000000000000000" charset="0"/>
            </a:pP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简化接待工作。中央政治局委员在地方考察调研期间，不张贴悬挂横幅标语，不安排群众迎送，不铺设迎宾地毯，不摆放花草，不组织专场文艺表演，不安排超规格套房，一般不安排接见合影，不赠送各类纪念品或土特产，不安排宴请，不上高档菜肴，自助餐也要注意节俭。除工作需要外，不安排中央政治局委员到名胜古迹、风景区参观。中央政治局常委外出考察时根据工作需要可由空军安排飞机，也可乘坐民航飞机</a:t>
            </a:r>
            <a:r>
              <a:rPr lang="en-US" altLang="zh-CN" sz="1600">
                <a:latin typeface="微软雅黑" panose="020B0503020204020204" pitchFamily="34" charset="-122"/>
                <a:cs typeface="微软雅黑" panose="020B0503020204020204" pitchFamily="34" charset="-122"/>
                <a:sym typeface="+mn-ea"/>
              </a:rPr>
              <a:t>;</a:t>
            </a:r>
            <a:r>
              <a:rPr lang="zh-CN" altLang="en-US" sz="1600">
                <a:latin typeface="微软雅黑" panose="020B0503020204020204" pitchFamily="34" charset="-122"/>
                <a:cs typeface="微软雅黑" panose="020B0503020204020204" pitchFamily="34" charset="-122"/>
                <a:sym typeface="+mn-ea"/>
              </a:rPr>
              <a:t>其他中央政治局委员外出考察乘坐民航班机，如有特殊情况需要乘坐空军飞机，须经中央办公厅报中央批准。</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三、中央八项规定及其实施细则等法规文件中</a:t>
            </a:r>
            <a:br>
              <a:rPr lang="zh-CN" altLang="en-US" sz="2400" kern="1200" dirty="0">
                <a:solidFill>
                  <a:schemeClr val="tx1"/>
                </a:solidFill>
                <a:latin typeface="+mj-lt"/>
                <a:ea typeface="+mj-ea"/>
                <a:cs typeface="+mj-cs"/>
              </a:rPr>
            </a:br>
            <a:r>
              <a:rPr lang="zh-CN" altLang="en-US" sz="2400" kern="1200" dirty="0">
                <a:solidFill>
                  <a:schemeClr val="tx1"/>
                </a:solidFill>
                <a:latin typeface="+mj-lt"/>
                <a:ea typeface="+mj-ea"/>
                <a:cs typeface="+mj-cs"/>
              </a:rPr>
              <a:t> </a:t>
            </a:r>
            <a:r>
              <a:rPr lang="en-US" altLang="zh-CN" sz="2400" kern="1200" dirty="0">
                <a:solidFill>
                  <a:schemeClr val="tx1"/>
                </a:solidFill>
                <a:latin typeface="+mj-lt"/>
                <a:ea typeface="+mj-ea"/>
                <a:cs typeface="+mj-cs"/>
              </a:rPr>
              <a:t>      </a:t>
            </a:r>
            <a:r>
              <a:rPr lang="zh-CN" altLang="en-US" sz="2400" kern="1200" dirty="0">
                <a:solidFill>
                  <a:schemeClr val="tx1"/>
                </a:solidFill>
                <a:latin typeface="+mj-lt"/>
                <a:ea typeface="+mj-ea"/>
                <a:cs typeface="+mj-cs"/>
              </a:rPr>
              <a:t>关于禁止违规吃喝的规定要求</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《中国共产党纪律处分条例》中的相关规定</a:t>
            </a:r>
            <a:endParaRPr lang="zh-CN" altLang="en-US" b="1" strike="noStrike" noProof="1" dirty="0">
              <a:solidFill>
                <a:prstClr val="white"/>
              </a:solidFill>
            </a:endParaRPr>
          </a:p>
        </p:txBody>
      </p:sp>
      <p:sp>
        <p:nvSpPr>
          <p:cNvPr id="8" name="文本框 7"/>
          <p:cNvSpPr txBox="1"/>
          <p:nvPr/>
        </p:nvSpPr>
        <p:spPr>
          <a:xfrm>
            <a:off x="814070" y="2231390"/>
            <a:ext cx="10684510" cy="3432810"/>
          </a:xfrm>
          <a:prstGeom prst="rect">
            <a:avLst/>
          </a:prstGeom>
        </p:spPr>
        <p:txBody>
          <a:bodyPr wrap="square">
            <a:spAutoFit/>
          </a:bodyPr>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 </a:t>
            </a:r>
            <a:r>
              <a:rPr lang="zh-CN" altLang="en-US" sz="1600" b="1">
                <a:solidFill>
                  <a:schemeClr val="bg2"/>
                </a:solidFill>
                <a:latin typeface="微软雅黑" panose="020B0503020204020204" pitchFamily="34" charset="-122"/>
                <a:cs typeface="微软雅黑" panose="020B0503020204020204" pitchFamily="34" charset="-122"/>
                <a:sym typeface="+mn-ea"/>
              </a:rPr>
              <a:t>第一百零一条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接受、提供可能影响公正执行公务的宴请或者旅游、健身、娱乐等活动安排，情节较重的，给予警告或者严重警告处分；情节严重的，给予撤销党内职务或者留党察看处分。</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第一百零二条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违反有关规定出入私人会所，情节较重的，给予警告或者严重警告处分；情节严重的，给予撤销党内职务或者留党察看处分。</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第一百一十三条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违反有关规定组织、参加用公款支付的宴请、娱乐、健身活动，或者用公款购买赠送或者发放礼品、消费卡（券）等，对直接责任者和领导责任者，情节较轻的，给予警告或者严重警告处分；情节较重的，给予撤销党内职务或者留党察看处分；情节严重的，给予开除党籍处分。</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第一百一十六条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违反接待管理规定，超标准、超范围接待或者借机大吃大喝，对直接责任者和领导责任者，情节较重的，给予警告或者严重警告处分；情节严重的，给予撤销党内职务处分。</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三、中央八项规定及其实施细则等法规文件中</a:t>
            </a:r>
            <a:br>
              <a:rPr lang="zh-CN" altLang="en-US" sz="2400" kern="1200" dirty="0">
                <a:solidFill>
                  <a:schemeClr val="tx1"/>
                </a:solidFill>
                <a:latin typeface="+mj-lt"/>
                <a:ea typeface="+mj-ea"/>
                <a:cs typeface="+mj-cs"/>
              </a:rPr>
            </a:br>
            <a:r>
              <a:rPr lang="zh-CN" altLang="en-US" sz="2400" kern="1200" dirty="0">
                <a:solidFill>
                  <a:schemeClr val="tx1"/>
                </a:solidFill>
                <a:latin typeface="+mj-lt"/>
                <a:ea typeface="+mj-ea"/>
                <a:cs typeface="+mj-cs"/>
              </a:rPr>
              <a:t> </a:t>
            </a:r>
            <a:r>
              <a:rPr lang="en-US" altLang="zh-CN" sz="2400" kern="1200" dirty="0">
                <a:solidFill>
                  <a:schemeClr val="tx1"/>
                </a:solidFill>
                <a:latin typeface="+mj-lt"/>
                <a:ea typeface="+mj-ea"/>
                <a:cs typeface="+mj-cs"/>
              </a:rPr>
              <a:t>      </a:t>
            </a:r>
            <a:r>
              <a:rPr lang="zh-CN" altLang="en-US" sz="2400" kern="1200" dirty="0">
                <a:solidFill>
                  <a:schemeClr val="tx1"/>
                </a:solidFill>
                <a:latin typeface="+mj-lt"/>
                <a:ea typeface="+mj-ea"/>
                <a:cs typeface="+mj-cs"/>
              </a:rPr>
              <a:t>关于禁止违规吃喝的规定要求</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《公职人员政务处分法》中的相关规定</a:t>
            </a:r>
            <a:endParaRPr lang="zh-CN" altLang="en-US" b="1" strike="noStrike" noProof="1" dirty="0">
              <a:solidFill>
                <a:prstClr val="white"/>
              </a:solidFill>
            </a:endParaRPr>
          </a:p>
        </p:txBody>
      </p:sp>
      <p:sp>
        <p:nvSpPr>
          <p:cNvPr id="8" name="文本框 7"/>
          <p:cNvSpPr txBox="1"/>
          <p:nvPr/>
        </p:nvSpPr>
        <p:spPr>
          <a:xfrm>
            <a:off x="814070" y="2231390"/>
            <a:ext cx="10684510" cy="2626360"/>
          </a:xfrm>
          <a:prstGeom prst="rect">
            <a:avLst/>
          </a:prstGeom>
        </p:spPr>
        <p:txBody>
          <a:bodyPr wrap="square">
            <a:spAutoFit/>
          </a:bodyPr>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第三十四条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接受、提供可能影响公正行使公权力的宴请、旅游、健身、娱乐等活动安排，情节较重的，予以警告、记过或者记大过；情节严重的，予以降级或者撤职。</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第三十五条</a:t>
            </a:r>
            <a:r>
              <a:rPr lang="en-US" altLang="zh-CN" sz="1600">
                <a:latin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cs typeface="微软雅黑" panose="020B0503020204020204" pitchFamily="34" charset="-122"/>
                <a:sym typeface="+mn-ea"/>
              </a:rPr>
              <a:t>有下列行为之一，情节较重的，予以警告、记过或者记大过；情节严重的，予以降级或者撤职：</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（一）违反规定设定、发放薪酬或者津贴、补贴、奖金的；</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（二）违反规定，在公务接待、公务交通、会议活动、办公用房以及其他工作生活保障等方面超标准、超范围的；</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（三）违反规定公款消费的。</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三、中央八项规定及其实施细则等法规文件中</a:t>
            </a:r>
            <a:br>
              <a:rPr lang="zh-CN" altLang="en-US" sz="2400" kern="1200" dirty="0">
                <a:solidFill>
                  <a:schemeClr val="tx1"/>
                </a:solidFill>
                <a:latin typeface="+mj-lt"/>
                <a:ea typeface="+mj-ea"/>
                <a:cs typeface="+mj-cs"/>
              </a:rPr>
            </a:br>
            <a:r>
              <a:rPr lang="zh-CN" altLang="en-US" sz="2400" kern="1200" dirty="0">
                <a:solidFill>
                  <a:schemeClr val="tx1"/>
                </a:solidFill>
                <a:latin typeface="+mj-lt"/>
                <a:ea typeface="+mj-ea"/>
                <a:cs typeface="+mj-cs"/>
              </a:rPr>
              <a:t> </a:t>
            </a:r>
            <a:r>
              <a:rPr lang="en-US" altLang="zh-CN" sz="2400" kern="1200" dirty="0">
                <a:solidFill>
                  <a:schemeClr val="tx1"/>
                </a:solidFill>
                <a:latin typeface="+mj-lt"/>
                <a:ea typeface="+mj-ea"/>
                <a:cs typeface="+mj-cs"/>
              </a:rPr>
              <a:t>      </a:t>
            </a:r>
            <a:r>
              <a:rPr lang="zh-CN" altLang="en-US" sz="2400" kern="1200" dirty="0">
                <a:solidFill>
                  <a:schemeClr val="tx1"/>
                </a:solidFill>
                <a:latin typeface="+mj-lt"/>
                <a:ea typeface="+mj-ea"/>
                <a:cs typeface="+mj-cs"/>
              </a:rPr>
              <a:t>关于禁止违规吃喝的规定要求</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《国有企业管理人员处分条例》中的相关规定</a:t>
            </a:r>
            <a:endParaRPr lang="zh-CN" altLang="en-US" b="1" strike="noStrike" noProof="1" dirty="0">
              <a:solidFill>
                <a:prstClr val="white"/>
              </a:solidFill>
            </a:endParaRPr>
          </a:p>
        </p:txBody>
      </p:sp>
      <p:sp>
        <p:nvSpPr>
          <p:cNvPr id="8" name="文本框 7"/>
          <p:cNvSpPr txBox="1"/>
          <p:nvPr/>
        </p:nvSpPr>
        <p:spPr>
          <a:xfrm>
            <a:off x="814070" y="2231390"/>
            <a:ext cx="10684510" cy="3100070"/>
          </a:xfrm>
          <a:prstGeom prst="rect">
            <a:avLst/>
          </a:prstGeom>
        </p:spPr>
        <p:txBody>
          <a:bodyPr wrap="square">
            <a:spAutoFit/>
          </a:bodyPr>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第二十条</a:t>
            </a:r>
            <a:r>
              <a:rPr lang="zh-CN" altLang="en-US" sz="1600">
                <a:latin typeface="微软雅黑" panose="020B0503020204020204" pitchFamily="34" charset="-122"/>
                <a:cs typeface="微软雅黑" panose="020B0503020204020204" pitchFamily="34" charset="-122"/>
                <a:sym typeface="+mn-ea"/>
              </a:rPr>
              <a:t>　国有企业管理人员有下列行为之一，依据公职人员政务处分法第三十五条的规定，情节较重的，予以警告、记过或者记大过；情节严重的，予以降级或者撤职：</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（一）超提工资总额或者超发工资，或者在工资总额之外以津贴、补贴、奖金等其他形式设定和发放工资性收入；</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（二）未实行工资总额预算管理，或者未按规定履行工资总额备案或者核准程序；</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（三）违反规定，自定薪酬、奖励、津贴、补贴和其他福利性货币收入；</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（四）在培训活动、办公用房、公务用车、业务招待、差旅费用等方面超过规定的标准、范围；</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（五）公款旅游或者以学习培训、考察调研、职工疗养等名义变相公款旅游。</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三、中央八项规定及其实施细则等法规文件中</a:t>
            </a:r>
            <a:br>
              <a:rPr lang="zh-CN" altLang="en-US" sz="2400" kern="1200" dirty="0">
                <a:solidFill>
                  <a:schemeClr val="tx1"/>
                </a:solidFill>
                <a:latin typeface="+mj-lt"/>
                <a:ea typeface="+mj-ea"/>
                <a:cs typeface="+mj-cs"/>
              </a:rPr>
            </a:br>
            <a:r>
              <a:rPr lang="zh-CN" altLang="en-US" sz="2400" kern="1200" dirty="0">
                <a:solidFill>
                  <a:schemeClr val="tx1"/>
                </a:solidFill>
                <a:latin typeface="+mj-lt"/>
                <a:ea typeface="+mj-ea"/>
                <a:cs typeface="+mj-cs"/>
              </a:rPr>
              <a:t> </a:t>
            </a:r>
            <a:r>
              <a:rPr lang="en-US" altLang="zh-CN" sz="2400" kern="1200" dirty="0">
                <a:solidFill>
                  <a:schemeClr val="tx1"/>
                </a:solidFill>
                <a:latin typeface="+mj-lt"/>
                <a:ea typeface="+mj-ea"/>
                <a:cs typeface="+mj-cs"/>
              </a:rPr>
              <a:t>      </a:t>
            </a:r>
            <a:r>
              <a:rPr lang="zh-CN" altLang="en-US" sz="2400" kern="1200" dirty="0">
                <a:solidFill>
                  <a:schemeClr val="tx1"/>
                </a:solidFill>
                <a:latin typeface="+mj-lt"/>
                <a:ea typeface="+mj-ea"/>
                <a:cs typeface="+mj-cs"/>
              </a:rPr>
              <a:t>关于禁止违规吃喝的规定要求</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2" name="矩形: 圆角 8"/>
          <p:cNvSpPr/>
          <p:nvPr/>
        </p:nvSpPr>
        <p:spPr>
          <a:xfrm>
            <a:off x="577850" y="1217613"/>
            <a:ext cx="10958513" cy="56991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r>
              <a:rPr lang="zh-CN" altLang="en-US" b="1" strike="noStrike" noProof="1" dirty="0">
                <a:solidFill>
                  <a:prstClr val="white"/>
                </a:solidFill>
              </a:rPr>
              <a:t>《党政机关厉行节约反对浪费条例》中的相关规定</a:t>
            </a:r>
            <a:endParaRPr lang="zh-CN" altLang="en-US" b="1" strike="noStrike" noProof="1" dirty="0">
              <a:solidFill>
                <a:prstClr val="white"/>
              </a:solidFill>
            </a:endParaRPr>
          </a:p>
        </p:txBody>
      </p:sp>
      <p:sp>
        <p:nvSpPr>
          <p:cNvPr id="8" name="文本框 7"/>
          <p:cNvSpPr txBox="1"/>
          <p:nvPr/>
        </p:nvSpPr>
        <p:spPr>
          <a:xfrm>
            <a:off x="753745" y="1984375"/>
            <a:ext cx="10684510" cy="4380230"/>
          </a:xfrm>
          <a:prstGeom prst="rect">
            <a:avLst/>
          </a:prstGeom>
        </p:spPr>
        <p:txBody>
          <a:bodyPr wrap="square">
            <a:spAutoFit/>
          </a:bodyPr>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第十六条</a:t>
            </a:r>
            <a:r>
              <a:rPr lang="zh-CN" altLang="en-US" sz="1600">
                <a:latin typeface="微软雅黑" panose="020B0503020204020204" pitchFamily="34" charset="-122"/>
                <a:cs typeface="微软雅黑" panose="020B0503020204020204" pitchFamily="34" charset="-122"/>
                <a:sym typeface="+mn-ea"/>
              </a:rPr>
              <a:t>　国内差旅人员应当严格按照规定乘坐交通工具、住宿、用餐，费用由所在单位承担。</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差旅人员用车、住宿、用餐由接待单位协助安排的，必须按照规定标准及时足额交纳交通费、住宿费、伙食费。差旅人员不得向接待单位提出正常公务活动以外的要求，不得接受礼金、礼品和土特产品等。</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en-US" altLang="zh-CN" sz="1600" b="1">
                <a:solidFill>
                  <a:schemeClr val="bg2"/>
                </a:solidFill>
                <a:latin typeface="微软雅黑" panose="020B0503020204020204" pitchFamily="34" charset="-122"/>
                <a:cs typeface="微软雅黑" panose="020B0503020204020204" pitchFamily="34" charset="-122"/>
                <a:sym typeface="+mn-ea"/>
              </a:rPr>
              <a:t>第二十三条</a:t>
            </a:r>
            <a:r>
              <a:rPr lang="zh-CN" altLang="en-US" sz="1600">
                <a:latin typeface="微软雅黑" panose="020B0503020204020204" pitchFamily="34" charset="-122"/>
                <a:cs typeface="微软雅黑" panose="020B0503020204020204" pitchFamily="34" charset="-122"/>
                <a:sym typeface="+mn-ea"/>
              </a:rPr>
              <a:t>　党政机关应当严格执行国内公务接待标准，实行接待费支出总额控制制度。</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接待单位应当严格按照标准安排接待对象的住宿用房，协助安排用餐、用车的按照标准收取伙食费、交通费。工作餐不得提供高档菜肴，不得提供香烟，不上酒。不得在接待费中列支应当由接待对象承担的费用，不得以举办会议、培训等名义列支、转移、隐匿接待费开支。</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接待单位不得在机场、车站、码头和辖区边界组织迎送活动，不得跨地区迎送。严格控制陪同人数，不得层层多人陪同。</a:t>
            </a:r>
            <a:endParaRPr lang="zh-CN" altLang="en-US" sz="1600">
              <a:latin typeface="微软雅黑" panose="020B0503020204020204" pitchFamily="34" charset="-122"/>
              <a:cs typeface="微软雅黑" panose="020B0503020204020204" pitchFamily="34" charset="-122"/>
              <a:sym typeface="+mn-ea"/>
            </a:endParaRPr>
          </a:p>
          <a:p>
            <a:pPr lvl="0" algn="just" defTabSz="266700">
              <a:lnSpc>
                <a:spcPct val="130000"/>
              </a:lnSpc>
              <a:spcAft>
                <a:spcPts val="1200"/>
              </a:spcAft>
              <a:buClr>
                <a:srgbClr val="9B0F1E"/>
              </a:buClr>
              <a:buSzTx/>
              <a:buFont typeface="Wingdings" panose="05000000000000000000" charset="0"/>
            </a:pPr>
            <a:r>
              <a:rPr lang="zh-CN" altLang="en-US" sz="1600">
                <a:latin typeface="微软雅黑" panose="020B0503020204020204" pitchFamily="34" charset="-122"/>
                <a:cs typeface="微软雅黑" panose="020B0503020204020204" pitchFamily="34" charset="-122"/>
                <a:sym typeface="+mn-ea"/>
              </a:rPr>
              <a:t>接待单位应当严格执行国内公务接待清单制度，如实反映接待对象、公务活动、接待费、陪同和相关工作保障人员等情况。接待清单作为财务报销的凭证之一并接受审计。</a:t>
            </a:r>
            <a:endParaRPr lang="zh-CN" altLang="en-US" sz="1600">
              <a:latin typeface="微软雅黑" panose="020B0503020204020204" pitchFamily="34" charset="-122"/>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对象 18" hidden="1"/>
          <p:cNvGraphicFramePr>
            <a:graphicFrameLocks noChangeAspect="1"/>
          </p:cNvGraphicFramePr>
          <p:nvPr>
            <p:custDataLst>
              <p:tags r:id="rId1"/>
            </p:custDataLst>
          </p:nvPr>
        </p:nvGraphicFramePr>
        <p:xfrm>
          <a:off x="3704" y="3010"/>
          <a:ext cx="2117" cy="2117"/>
        </p:xfrm>
        <a:graphic>
          <a:graphicData uri="http://schemas.openxmlformats.org/presentationml/2006/ole">
            <mc:AlternateContent xmlns:mc="http://schemas.openxmlformats.org/markup-compatibility/2006">
              <mc:Choice xmlns:v="urn:schemas-microsoft-com:vml" Requires="v">
                <p:oleObj spid="_x0000_s2" name="think-cell 幻灯片" r:id="rId2" imgW="5715" imgH="5715" progId="TCLayout.ActiveDocument.1">
                  <p:embed/>
                </p:oleObj>
              </mc:Choice>
              <mc:Fallback>
                <p:oleObj name="think-cell 幻灯片" r:id="rId2" imgW="5715" imgH="5715" progId="TCLayout.ActiveDocument.1">
                  <p:embed/>
                  <p:pic>
                    <p:nvPicPr>
                      <p:cNvPr id="0" name="对象 18" hidden="1"/>
                      <p:cNvPicPr/>
                      <p:nvPr/>
                    </p:nvPicPr>
                    <p:blipFill>
                      <a:blip r:embed="rId3"/>
                      <a:stretch>
                        <a:fillRect/>
                      </a:stretch>
                    </p:blipFill>
                    <p:spPr>
                      <a:xfrm>
                        <a:off x="3704" y="3010"/>
                        <a:ext cx="2117" cy="2117"/>
                      </a:xfrm>
                      <a:prstGeom prst="rect">
                        <a:avLst/>
                      </a:prstGeom>
                    </p:spPr>
                  </p:pic>
                </p:oleObj>
              </mc:Fallback>
            </mc:AlternateContent>
          </a:graphicData>
        </a:graphic>
      </p:graphicFrame>
      <p:pic>
        <p:nvPicPr>
          <p:cNvPr id="22" name="图片 21"/>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l="12" r="12"/>
          <a:stretch>
            <a:fillRect/>
          </a:stretch>
        </p:blipFill>
        <p:spPr bwMode="gray">
          <a:xfrm>
            <a:off x="699909" y="1383638"/>
            <a:ext cx="2457127" cy="5105266"/>
          </a:xfrm>
          <a:prstGeom prst="rect">
            <a:avLst/>
          </a:prstGeom>
        </p:spPr>
      </p:pic>
      <p:pic>
        <p:nvPicPr>
          <p:cNvPr id="23" name="图片 22"/>
          <p:cNvPicPr>
            <a:picLocks noChangeAspect="1"/>
          </p:cNvPicPr>
          <p:nvPr/>
        </p:nvPicPr>
        <p:blipFill>
          <a:blip r:embed="rId6">
            <a:duotone>
              <a:schemeClr val="accent1">
                <a:shade val="45000"/>
                <a:satMod val="135000"/>
              </a:schemeClr>
              <a:prstClr val="white"/>
            </a:duotone>
          </a:blip>
          <a:stretch>
            <a:fillRect/>
          </a:stretch>
        </p:blipFill>
        <p:spPr>
          <a:xfrm>
            <a:off x="817880" y="1493671"/>
            <a:ext cx="2339573" cy="488520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rcRect l="9409" t="4142" r="431" b="4142"/>
          <a:stretch>
            <a:fillRect/>
          </a:stretch>
        </p:blipFill>
        <p:spPr bwMode="gray">
          <a:xfrm>
            <a:off x="941148" y="1595120"/>
            <a:ext cx="2215888" cy="4682302"/>
          </a:xfrm>
          <a:prstGeom prst="rect">
            <a:avLst/>
          </a:prstGeom>
        </p:spPr>
      </p:pic>
      <p:sp>
        <p:nvSpPr>
          <p:cNvPr id="3" name="标题 2"/>
          <p:cNvSpPr>
            <a:spLocks noGrp="1"/>
          </p:cNvSpPr>
          <p:nvPr>
            <p:ph type="title"/>
          </p:nvPr>
        </p:nvSpPr>
        <p:spPr/>
        <p:txBody>
          <a:bodyPr vert="horz"/>
          <a:lstStyle/>
          <a:p>
            <a:r>
              <a:rPr lang="zh-CN" altLang="en-US" dirty="0">
                <a:sym typeface="+mn-lt"/>
              </a:rPr>
              <a:t>目录</a:t>
            </a:r>
            <a:endParaRPr lang="zh-CN" altLang="en-US" dirty="0">
              <a:sym typeface="+mn-lt"/>
            </a:endParaRPr>
          </a:p>
        </p:txBody>
      </p:sp>
      <p:sp>
        <p:nvSpPr>
          <p:cNvPr id="5" name="任意多边形: 形状 44"/>
          <p:cNvSpPr/>
          <p:nvPr/>
        </p:nvSpPr>
        <p:spPr bwMode="gray">
          <a:xfrm>
            <a:off x="3166428" y="1808480"/>
            <a:ext cx="731520" cy="4187825"/>
          </a:xfrm>
          <a:custGeom>
            <a:avLst/>
            <a:gdLst>
              <a:gd name="connsiteX0" fmla="*/ 0 w 801093"/>
              <a:gd name="connsiteY0" fmla="*/ 0 h 4188791"/>
              <a:gd name="connsiteX1" fmla="*/ 801093 w 801093"/>
              <a:gd name="connsiteY1" fmla="*/ 0 h 4188791"/>
              <a:gd name="connsiteX2" fmla="*/ 801093 w 801093"/>
              <a:gd name="connsiteY2" fmla="*/ 4188791 h 4188791"/>
              <a:gd name="connsiteX3" fmla="*/ 0 w 801093"/>
              <a:gd name="connsiteY3" fmla="*/ 4188791 h 4188791"/>
              <a:gd name="connsiteX4" fmla="*/ 0 w 801093"/>
              <a:gd name="connsiteY4" fmla="*/ 0 h 4188791"/>
              <a:gd name="connsiteX0-1" fmla="*/ 13917 w 815010"/>
              <a:gd name="connsiteY0-2" fmla="*/ 0 h 4188791"/>
              <a:gd name="connsiteX1-3" fmla="*/ 815010 w 815010"/>
              <a:gd name="connsiteY1-4" fmla="*/ 0 h 4188791"/>
              <a:gd name="connsiteX2-5" fmla="*/ 815010 w 815010"/>
              <a:gd name="connsiteY2-6" fmla="*/ 4188791 h 4188791"/>
              <a:gd name="connsiteX3-7" fmla="*/ 13917 w 815010"/>
              <a:gd name="connsiteY3-8" fmla="*/ 4188791 h 4188791"/>
              <a:gd name="connsiteX4-9" fmla="*/ 0 w 815010"/>
              <a:gd name="connsiteY4-10" fmla="*/ 1342541 h 4188791"/>
              <a:gd name="connsiteX5" fmla="*/ 13917 w 815010"/>
              <a:gd name="connsiteY5" fmla="*/ 0 h 4188791"/>
              <a:gd name="connsiteX0-11" fmla="*/ 0 w 815010"/>
              <a:gd name="connsiteY0-12" fmla="*/ 1342541 h 4188791"/>
              <a:gd name="connsiteX1-13" fmla="*/ 13917 w 815010"/>
              <a:gd name="connsiteY1-14" fmla="*/ 0 h 4188791"/>
              <a:gd name="connsiteX2-15" fmla="*/ 815010 w 815010"/>
              <a:gd name="connsiteY2-16" fmla="*/ 0 h 4188791"/>
              <a:gd name="connsiteX3-17" fmla="*/ 815010 w 815010"/>
              <a:gd name="connsiteY3-18" fmla="*/ 4188791 h 4188791"/>
              <a:gd name="connsiteX4-19" fmla="*/ 13917 w 815010"/>
              <a:gd name="connsiteY4-20" fmla="*/ 4188791 h 4188791"/>
              <a:gd name="connsiteX5-21" fmla="*/ 91440 w 815010"/>
              <a:gd name="connsiteY5-22" fmla="*/ 1433981 h 4188791"/>
              <a:gd name="connsiteX0-23" fmla="*/ 0 w 815010"/>
              <a:gd name="connsiteY0-24" fmla="*/ 1342541 h 4188791"/>
              <a:gd name="connsiteX1-25" fmla="*/ 13917 w 815010"/>
              <a:gd name="connsiteY1-26" fmla="*/ 0 h 4188791"/>
              <a:gd name="connsiteX2-27" fmla="*/ 815010 w 815010"/>
              <a:gd name="connsiteY2-28" fmla="*/ 0 h 4188791"/>
              <a:gd name="connsiteX3-29" fmla="*/ 815010 w 815010"/>
              <a:gd name="connsiteY3-30" fmla="*/ 4188791 h 4188791"/>
              <a:gd name="connsiteX4-31" fmla="*/ 13917 w 815010"/>
              <a:gd name="connsiteY4-32" fmla="*/ 4188791 h 4188791"/>
              <a:gd name="connsiteX0-33" fmla="*/ 0 w 801093"/>
              <a:gd name="connsiteY0-34" fmla="*/ 0 h 4188791"/>
              <a:gd name="connsiteX1-35" fmla="*/ 801093 w 801093"/>
              <a:gd name="connsiteY1-36" fmla="*/ 0 h 4188791"/>
              <a:gd name="connsiteX2-37" fmla="*/ 801093 w 801093"/>
              <a:gd name="connsiteY2-38" fmla="*/ 4188791 h 4188791"/>
              <a:gd name="connsiteX3-39" fmla="*/ 0 w 801093"/>
              <a:gd name="connsiteY3-40" fmla="*/ 4188791 h 4188791"/>
            </a:gdLst>
            <a:ahLst/>
            <a:cxnLst>
              <a:cxn ang="0">
                <a:pos x="connsiteX0-1" y="connsiteY0-2"/>
              </a:cxn>
              <a:cxn ang="0">
                <a:pos x="connsiteX1-3" y="connsiteY1-4"/>
              </a:cxn>
              <a:cxn ang="0">
                <a:pos x="connsiteX2-5" y="connsiteY2-6"/>
              </a:cxn>
              <a:cxn ang="0">
                <a:pos x="connsiteX3-7" y="connsiteY3-8"/>
              </a:cxn>
            </a:cxnLst>
            <a:rect l="l" t="t" r="r" b="b"/>
            <a:pathLst>
              <a:path w="801093" h="4188791">
                <a:moveTo>
                  <a:pt x="0" y="0"/>
                </a:moveTo>
                <a:lnTo>
                  <a:pt x="801093" y="0"/>
                </a:lnTo>
                <a:lnTo>
                  <a:pt x="801093" y="4188791"/>
                </a:lnTo>
                <a:lnTo>
                  <a:pt x="0" y="4188791"/>
                </a:lnTo>
              </a:path>
            </a:pathLst>
          </a:custGeom>
          <a:noFill/>
          <a:ln w="28575">
            <a:solidFill>
              <a:schemeClr val="accent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7" name="任意多边形: 形状 42"/>
          <p:cNvSpPr/>
          <p:nvPr/>
        </p:nvSpPr>
        <p:spPr bwMode="gray">
          <a:xfrm>
            <a:off x="1135942" y="1808587"/>
            <a:ext cx="2021094" cy="4187700"/>
          </a:xfrm>
          <a:custGeom>
            <a:avLst/>
            <a:gdLst>
              <a:gd name="connsiteX0" fmla="*/ 0 w 2021620"/>
              <a:gd name="connsiteY0" fmla="*/ 0 h 4188791"/>
              <a:gd name="connsiteX1" fmla="*/ 2021620 w 2021620"/>
              <a:gd name="connsiteY1" fmla="*/ 0 h 4188791"/>
              <a:gd name="connsiteX2" fmla="*/ 2021620 w 2021620"/>
              <a:gd name="connsiteY2" fmla="*/ 4188791 h 4188791"/>
              <a:gd name="connsiteX3" fmla="*/ 0 w 2021620"/>
              <a:gd name="connsiteY3" fmla="*/ 4188791 h 4188791"/>
              <a:gd name="connsiteX4" fmla="*/ 0 w 2021620"/>
              <a:gd name="connsiteY4" fmla="*/ 0 h 4188791"/>
              <a:gd name="connsiteX0-1" fmla="*/ 0 w 2021620"/>
              <a:gd name="connsiteY0-2" fmla="*/ 0 h 4188791"/>
              <a:gd name="connsiteX1-3" fmla="*/ 2021620 w 2021620"/>
              <a:gd name="connsiteY1-4" fmla="*/ 0 h 4188791"/>
              <a:gd name="connsiteX2-5" fmla="*/ 2007704 w 2021620"/>
              <a:gd name="connsiteY2-6" fmla="*/ 2028341 h 4188791"/>
              <a:gd name="connsiteX3-7" fmla="*/ 2021620 w 2021620"/>
              <a:gd name="connsiteY3-8" fmla="*/ 4188791 h 4188791"/>
              <a:gd name="connsiteX4-9" fmla="*/ 0 w 2021620"/>
              <a:gd name="connsiteY4-10" fmla="*/ 4188791 h 4188791"/>
              <a:gd name="connsiteX5" fmla="*/ 0 w 2021620"/>
              <a:gd name="connsiteY5" fmla="*/ 0 h 4188791"/>
              <a:gd name="connsiteX0-11" fmla="*/ 2007704 w 2099144"/>
              <a:gd name="connsiteY0-12" fmla="*/ 2028341 h 4188791"/>
              <a:gd name="connsiteX1-13" fmla="*/ 2021620 w 2099144"/>
              <a:gd name="connsiteY1-14" fmla="*/ 4188791 h 4188791"/>
              <a:gd name="connsiteX2-15" fmla="*/ 0 w 2099144"/>
              <a:gd name="connsiteY2-16" fmla="*/ 4188791 h 4188791"/>
              <a:gd name="connsiteX3-17" fmla="*/ 0 w 2099144"/>
              <a:gd name="connsiteY3-18" fmla="*/ 0 h 4188791"/>
              <a:gd name="connsiteX4-19" fmla="*/ 2021620 w 2099144"/>
              <a:gd name="connsiteY4-20" fmla="*/ 0 h 4188791"/>
              <a:gd name="connsiteX5-21" fmla="*/ 2099144 w 2099144"/>
              <a:gd name="connsiteY5-22" fmla="*/ 2119781 h 4188791"/>
              <a:gd name="connsiteX0-23" fmla="*/ 2007704 w 2021620"/>
              <a:gd name="connsiteY0-24" fmla="*/ 2028341 h 4188791"/>
              <a:gd name="connsiteX1-25" fmla="*/ 2021620 w 2021620"/>
              <a:gd name="connsiteY1-26" fmla="*/ 4188791 h 4188791"/>
              <a:gd name="connsiteX2-27" fmla="*/ 0 w 2021620"/>
              <a:gd name="connsiteY2-28" fmla="*/ 4188791 h 4188791"/>
              <a:gd name="connsiteX3-29" fmla="*/ 0 w 2021620"/>
              <a:gd name="connsiteY3-30" fmla="*/ 0 h 4188791"/>
              <a:gd name="connsiteX4-31" fmla="*/ 2021620 w 2021620"/>
              <a:gd name="connsiteY4-32" fmla="*/ 0 h 4188791"/>
              <a:gd name="connsiteX0-33" fmla="*/ 2021620 w 2021620"/>
              <a:gd name="connsiteY0-34" fmla="*/ 4188791 h 4188791"/>
              <a:gd name="connsiteX1-35" fmla="*/ 0 w 2021620"/>
              <a:gd name="connsiteY1-36" fmla="*/ 4188791 h 4188791"/>
              <a:gd name="connsiteX2-37" fmla="*/ 0 w 2021620"/>
              <a:gd name="connsiteY2-38" fmla="*/ 0 h 4188791"/>
              <a:gd name="connsiteX3-39" fmla="*/ 2021620 w 2021620"/>
              <a:gd name="connsiteY3-40" fmla="*/ 0 h 4188791"/>
            </a:gdLst>
            <a:ahLst/>
            <a:cxnLst>
              <a:cxn ang="0">
                <a:pos x="connsiteX0-1" y="connsiteY0-2"/>
              </a:cxn>
              <a:cxn ang="0">
                <a:pos x="connsiteX1-3" y="connsiteY1-4"/>
              </a:cxn>
              <a:cxn ang="0">
                <a:pos x="connsiteX2-5" y="connsiteY2-6"/>
              </a:cxn>
              <a:cxn ang="0">
                <a:pos x="connsiteX3-7" y="connsiteY3-8"/>
              </a:cxn>
            </a:cxnLst>
            <a:rect l="l" t="t" r="r" b="b"/>
            <a:pathLst>
              <a:path w="2021620" h="4188791">
                <a:moveTo>
                  <a:pt x="2021620" y="4188791"/>
                </a:moveTo>
                <a:lnTo>
                  <a:pt x="0" y="4188791"/>
                </a:lnTo>
                <a:lnTo>
                  <a:pt x="0" y="0"/>
                </a:lnTo>
                <a:lnTo>
                  <a:pt x="2021620" y="0"/>
                </a:lnTo>
              </a:path>
            </a:pathLst>
          </a:custGeom>
          <a:noFill/>
          <a:ln w="28575">
            <a:solidFill>
              <a:schemeClr val="bg1"/>
            </a:solidFill>
            <a:miter lim="800000"/>
          </a:ln>
        </p:spPr>
        <p:txBody>
          <a:bodyPr rot="0" spcFirstLastPara="0" vertOverflow="overflow" horzOverflow="overflow" vert="horz" wrap="square" lIns="0" tIns="0" rIns="0" bIns="0" numCol="1" spcCol="0" rtlCol="0" fromWordArt="0" anchor="ctr" anchorCtr="0" forceAA="0" compatLnSpc="1">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3" name="文本占位符 4"/>
          <p:cNvSpPr txBox="1"/>
          <p:nvPr>
            <p:custDataLst>
              <p:tags r:id="rId8"/>
            </p:custDataLst>
          </p:nvPr>
        </p:nvSpPr>
        <p:spPr bwMode="gray">
          <a:xfrm>
            <a:off x="4436020" y="3121497"/>
            <a:ext cx="7064149" cy="368935"/>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典型案例警示教育</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grpSp>
        <p:nvGrpSpPr>
          <p:cNvPr id="70" name="组合 69"/>
          <p:cNvGrpSpPr/>
          <p:nvPr/>
        </p:nvGrpSpPr>
        <p:grpSpPr>
          <a:xfrm>
            <a:off x="3720103" y="5011507"/>
            <a:ext cx="314960" cy="314960"/>
            <a:chOff x="5844" y="3180"/>
            <a:chExt cx="496" cy="496"/>
          </a:xfrm>
        </p:grpSpPr>
        <p:grpSp>
          <p:nvGrpSpPr>
            <p:cNvPr id="94" name="组合 93"/>
            <p:cNvGrpSpPr/>
            <p:nvPr/>
          </p:nvGrpSpPr>
          <p:grpSpPr bwMode="gray">
            <a:xfrm flipH="1">
              <a:off x="5844" y="3180"/>
              <a:ext cx="497" cy="497"/>
              <a:chOff x="100250" y="1477340"/>
              <a:chExt cx="556260" cy="556261"/>
            </a:xfrm>
          </p:grpSpPr>
          <p:sp>
            <p:nvSpPr>
              <p:cNvPr id="97" name="矩形: 圆角 51"/>
              <p:cNvSpPr/>
              <p:nvPr/>
            </p:nvSpPr>
            <p:spPr bwMode="gray">
              <a:xfrm rot="17100000">
                <a:off x="100249" y="1477340"/>
                <a:ext cx="556261" cy="556260"/>
              </a:xfrm>
              <a:prstGeom prst="roundRect">
                <a:avLst>
                  <a:gd name="adj" fmla="val 11861"/>
                </a:avLst>
              </a:prstGeom>
              <a:solidFill>
                <a:schemeClr val="accent2"/>
              </a:solidFill>
              <a:ln w="12700">
                <a:solidFill>
                  <a:schemeClr val="accent1"/>
                </a:solidFill>
                <a:miter lim="800000"/>
              </a:ln>
              <a:effectLst>
                <a:innerShdw blurRad="114300">
                  <a:schemeClr val="accent1">
                    <a:lumMod val="7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98" name="矩形: 圆角 52"/>
              <p:cNvSpPr/>
              <p:nvPr/>
            </p:nvSpPr>
            <p:spPr bwMode="gray">
              <a:xfrm rot="15300000">
                <a:off x="174469" y="1551566"/>
                <a:ext cx="407813" cy="407810"/>
              </a:xfrm>
              <a:prstGeom prst="roundRect">
                <a:avLst>
                  <a:gd name="adj" fmla="val 10925"/>
                </a:avLst>
              </a:prstGeom>
              <a:solidFill>
                <a:schemeClr val="accent1"/>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61" name="文本占位符 4"/>
            <p:cNvSpPr txBox="1"/>
            <p:nvPr/>
          </p:nvSpPr>
          <p:spPr bwMode="gray">
            <a:xfrm flipH="1">
              <a:off x="5853" y="3268"/>
              <a:ext cx="478" cy="312"/>
            </a:xfrm>
            <a:prstGeom prst="rect">
              <a:avLst/>
            </a:prstGeom>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四</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9" name="组合 8"/>
          <p:cNvGrpSpPr/>
          <p:nvPr>
            <p:custDataLst>
              <p:tags r:id="rId9"/>
            </p:custDataLst>
          </p:nvPr>
        </p:nvGrpSpPr>
        <p:grpSpPr>
          <a:xfrm>
            <a:off x="3717563" y="3155788"/>
            <a:ext cx="321322" cy="316850"/>
            <a:chOff x="5844" y="5897"/>
            <a:chExt cx="503" cy="496"/>
          </a:xfrm>
          <a:solidFill>
            <a:schemeClr val="bg1">
              <a:lumMod val="75000"/>
            </a:schemeClr>
          </a:solidFill>
        </p:grpSpPr>
        <p:grpSp>
          <p:nvGrpSpPr>
            <p:cNvPr id="10" name="组合 9"/>
            <p:cNvGrpSpPr/>
            <p:nvPr/>
          </p:nvGrpSpPr>
          <p:grpSpPr>
            <a:xfrm>
              <a:off x="5844" y="5897"/>
              <a:ext cx="496" cy="496"/>
              <a:chOff x="5882" y="6458"/>
              <a:chExt cx="496" cy="496"/>
            </a:xfrm>
            <a:grpFill/>
          </p:grpSpPr>
          <p:sp>
            <p:nvSpPr>
              <p:cNvPr id="12" name="矩形: 圆角 11"/>
              <p:cNvSpPr/>
              <p:nvPr>
                <p:custDataLst>
                  <p:tags r:id="rId1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3" name="矩形: 圆角 12"/>
              <p:cNvSpPr/>
              <p:nvPr>
                <p:custDataLst>
                  <p:tags r:id="rId1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1" name="文本占位符 4"/>
            <p:cNvSpPr txBox="1"/>
            <p:nvPr>
              <p:custDataLst>
                <p:tags r:id="rId1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二</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grpSp>
        <p:nvGrpSpPr>
          <p:cNvPr id="15" name="组合 14"/>
          <p:cNvGrpSpPr/>
          <p:nvPr>
            <p:custDataLst>
              <p:tags r:id="rId13"/>
            </p:custDataLst>
          </p:nvPr>
        </p:nvGrpSpPr>
        <p:grpSpPr>
          <a:xfrm>
            <a:off x="3727723" y="2191229"/>
            <a:ext cx="316850" cy="316850"/>
            <a:chOff x="5820" y="4225"/>
            <a:chExt cx="496" cy="496"/>
          </a:xfrm>
          <a:solidFill>
            <a:schemeClr val="bg1">
              <a:lumMod val="50000"/>
            </a:schemeClr>
          </a:solidFill>
        </p:grpSpPr>
        <p:grpSp>
          <p:nvGrpSpPr>
            <p:cNvPr id="16" name="组合 15"/>
            <p:cNvGrpSpPr/>
            <p:nvPr/>
          </p:nvGrpSpPr>
          <p:grpSpPr>
            <a:xfrm>
              <a:off x="5820" y="4225"/>
              <a:ext cx="496" cy="496"/>
              <a:chOff x="5801" y="5196"/>
              <a:chExt cx="496" cy="496"/>
            </a:xfrm>
            <a:grpFill/>
          </p:grpSpPr>
          <p:sp>
            <p:nvSpPr>
              <p:cNvPr id="18" name="矩形: 圆角 51"/>
              <p:cNvSpPr/>
              <p:nvPr>
                <p:custDataLst>
                  <p:tags r:id="rId14"/>
                </p:custDataLst>
              </p:nvPr>
            </p:nvSpPr>
            <p:spPr bwMode="gray">
              <a:xfrm rot="-17100000" flipH="1">
                <a:off x="5801" y="5196"/>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20" name="矩形: 圆角 52"/>
              <p:cNvSpPr/>
              <p:nvPr>
                <p:custDataLst>
                  <p:tags r:id="rId15"/>
                </p:custDataLst>
              </p:nvPr>
            </p:nvSpPr>
            <p:spPr bwMode="gray">
              <a:xfrm rot="-15300000" flipH="1">
                <a:off x="5867" y="5262"/>
                <a:ext cx="365" cy="365"/>
              </a:xfrm>
              <a:prstGeom prst="roundRect">
                <a:avLst>
                  <a:gd name="adj" fmla="val 10925"/>
                </a:avLst>
              </a:prstGeom>
              <a:grp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17" name="文本占位符 4"/>
            <p:cNvSpPr txBox="1"/>
            <p:nvPr>
              <p:custDataLst>
                <p:tags r:id="rId16"/>
              </p:custDataLst>
            </p:nvPr>
          </p:nvSpPr>
          <p:spPr bwMode="gray">
            <a:xfrm flipH="1">
              <a:off x="5830" y="4328"/>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一</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6" name="文本占位符 4"/>
          <p:cNvSpPr txBox="1"/>
          <p:nvPr>
            <p:custDataLst>
              <p:tags r:id="rId17"/>
            </p:custDataLst>
          </p:nvPr>
        </p:nvSpPr>
        <p:spPr bwMode="gray">
          <a:xfrm>
            <a:off x="4431665" y="4112578"/>
            <a:ext cx="7362825" cy="276860"/>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中央八项规定及其实施细则等法规文件中关于禁止违规吃喝的规定要求</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sp>
        <p:nvSpPr>
          <p:cNvPr id="40" name="文本占位符 4"/>
          <p:cNvSpPr txBox="1"/>
          <p:nvPr>
            <p:custDataLst>
              <p:tags r:id="rId18"/>
            </p:custDataLst>
          </p:nvPr>
        </p:nvSpPr>
        <p:spPr bwMode="gray">
          <a:xfrm>
            <a:off x="4419299" y="2208935"/>
            <a:ext cx="7026594" cy="368935"/>
          </a:xfrm>
          <a:prstGeom prst="rect">
            <a:avLst/>
          </a:prstGeom>
        </p:spPr>
        <p:txBody>
          <a:bodyPr wrap="square" lIns="0" tIns="0" rIns="0" bIns="0" anchor="ctr">
            <a:spAutoFit/>
          </a:bodyP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lvl="0" algn="just">
              <a:spcBef>
                <a:spcPts val="1200"/>
              </a:spcBef>
              <a:buNone/>
              <a:defRPr/>
            </a:pPr>
            <a:r>
              <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rPr>
              <a:t>党政机关厉行节约反对浪费条例</a:t>
            </a:r>
            <a:endParaRPr lang="zh-CN" altLang="en-US" sz="1800" b="1" noProof="0" dirty="0">
              <a:ln>
                <a:noFill/>
              </a:ln>
              <a:solidFill>
                <a:prstClr val="white">
                  <a:lumMod val="65000"/>
                </a:prstClr>
              </a:solidFill>
              <a:effectLst/>
              <a:uLnTx/>
              <a:uFillTx/>
              <a:latin typeface="Arial" panose="020B0604020202020204"/>
              <a:ea typeface="微软雅黑" panose="020B0503020204020204" pitchFamily="34" charset="-122"/>
              <a:cs typeface="+mn-ea"/>
              <a:sym typeface="+mn-lt"/>
            </a:endParaRPr>
          </a:p>
        </p:txBody>
      </p:sp>
      <p:grpSp>
        <p:nvGrpSpPr>
          <p:cNvPr id="4" name="组合 3"/>
          <p:cNvGrpSpPr/>
          <p:nvPr>
            <p:custDataLst>
              <p:tags r:id="rId19"/>
            </p:custDataLst>
          </p:nvPr>
        </p:nvGrpSpPr>
        <p:grpSpPr>
          <a:xfrm>
            <a:off x="3717563" y="4080216"/>
            <a:ext cx="321322" cy="316850"/>
            <a:chOff x="5844" y="5897"/>
            <a:chExt cx="503" cy="496"/>
          </a:xfrm>
          <a:solidFill>
            <a:schemeClr val="bg1">
              <a:lumMod val="75000"/>
            </a:schemeClr>
          </a:solidFill>
        </p:grpSpPr>
        <p:grpSp>
          <p:nvGrpSpPr>
            <p:cNvPr id="6" name="组合 5"/>
            <p:cNvGrpSpPr/>
            <p:nvPr/>
          </p:nvGrpSpPr>
          <p:grpSpPr>
            <a:xfrm>
              <a:off x="5844" y="5897"/>
              <a:ext cx="496" cy="496"/>
              <a:chOff x="5882" y="6458"/>
              <a:chExt cx="496" cy="496"/>
            </a:xfrm>
            <a:grpFill/>
          </p:grpSpPr>
          <p:sp>
            <p:nvSpPr>
              <p:cNvPr id="8" name="矩形: 圆角 11"/>
              <p:cNvSpPr/>
              <p:nvPr>
                <p:custDataLst>
                  <p:tags r:id="rId20"/>
                </p:custDataLst>
              </p:nvPr>
            </p:nvSpPr>
            <p:spPr bwMode="gray">
              <a:xfrm rot="-17100000" flipH="1">
                <a:off x="5882" y="6458"/>
                <a:ext cx="497" cy="497"/>
              </a:xfrm>
              <a:prstGeom prst="roundRect">
                <a:avLst>
                  <a:gd name="adj" fmla="val 11861"/>
                </a:avLst>
              </a:prstGeom>
              <a:solidFill>
                <a:schemeClr val="bg1">
                  <a:lumMod val="65000"/>
                </a:schemeClr>
              </a:solidFill>
              <a:ln w="12700">
                <a:solidFill>
                  <a:schemeClr val="bg1">
                    <a:lumMod val="50000"/>
                  </a:schemeClr>
                </a:solidFill>
                <a:miter lim="800000"/>
              </a:ln>
              <a:effectLst>
                <a:innerShdw blurRad="114300">
                  <a:schemeClr val="tx1">
                    <a:lumMod val="75000"/>
                    <a:lumOff val="25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sp>
            <p:nvSpPr>
              <p:cNvPr id="14" name="矩形: 圆角 12"/>
              <p:cNvSpPr/>
              <p:nvPr>
                <p:custDataLst>
                  <p:tags r:id="rId21"/>
                </p:custDataLst>
              </p:nvPr>
            </p:nvSpPr>
            <p:spPr bwMode="gray">
              <a:xfrm rot="-15300000" flipH="1">
                <a:off x="5948" y="6524"/>
                <a:ext cx="365" cy="365"/>
              </a:xfrm>
              <a:prstGeom prst="roundRect">
                <a:avLst>
                  <a:gd name="adj" fmla="val 10925"/>
                </a:avLst>
              </a:prstGeom>
              <a:solidFill>
                <a:schemeClr val="bg1">
                  <a:lumMod val="50000"/>
                </a:schemeClr>
              </a:solidFill>
              <a:ln w="6350">
                <a:noFill/>
                <a:miter lim="800000"/>
              </a:ln>
              <a:effectLst>
                <a:innerShdw blurRad="114300">
                  <a:schemeClr val="accent1">
                    <a:lumMod val="75000"/>
                    <a:alpha val="30000"/>
                  </a:schemeClr>
                </a:innerShdw>
              </a:effectLst>
            </p:spPr>
            <p:txBody>
              <a:bodyPr wrap="square" lIns="0" tIns="0" rIns="0" bIns="0" rtlCol="0" anchor="ctr">
                <a:noAutofit/>
              </a:bodyPr>
              <a:lstStyle/>
              <a:p>
                <a:pPr marL="0" marR="0" lvl="0" indent="0" algn="just" defTabSz="457200" rtl="0" eaLnBrk="0" fontAlgn="auto" latinLnBrk="0" hangingPunct="0">
                  <a:lnSpc>
                    <a:spcPts val="2880"/>
                  </a:lnSpc>
                  <a:spcBef>
                    <a:spcPts val="0"/>
                  </a:spcBef>
                  <a:spcAft>
                    <a:spcPts val="0"/>
                  </a:spcAft>
                  <a:buClr>
                    <a:srgbClr val="9A0F1D"/>
                  </a:buClr>
                  <a:buSzTx/>
                  <a:buFontTx/>
                  <a:buNone/>
                  <a:defRPr/>
                </a:pPr>
                <a:endParaRPr kumimoji="1" lang="zh-CN" altLang="en-US" sz="1800" b="1" i="0" u="none" strike="noStrike" kern="1200" cap="none" spc="0" normalizeH="0" baseline="0" noProof="0" dirty="0">
                  <a:ln>
                    <a:noFill/>
                  </a:ln>
                  <a:solidFill>
                    <a:srgbClr val="404040"/>
                  </a:solidFill>
                  <a:effectLst/>
                  <a:uLnTx/>
                  <a:uFillTx/>
                  <a:latin typeface="Arial" panose="020B0604020202020204"/>
                  <a:ea typeface="微软雅黑" panose="020B0503020204020204" pitchFamily="34" charset="-122"/>
                  <a:cs typeface="+mn-ea"/>
                  <a:sym typeface="+mn-lt"/>
                </a:endParaRPr>
              </a:p>
            </p:txBody>
          </p:sp>
        </p:grpSp>
        <p:sp>
          <p:nvSpPr>
            <p:cNvPr id="21" name="文本占位符 4"/>
            <p:cNvSpPr txBox="1"/>
            <p:nvPr>
              <p:custDataLst>
                <p:tags r:id="rId22"/>
              </p:custDataLst>
            </p:nvPr>
          </p:nvSpPr>
          <p:spPr bwMode="gray">
            <a:xfrm flipH="1">
              <a:off x="5869" y="5995"/>
              <a:ext cx="478" cy="312"/>
            </a:xfrm>
            <a:prstGeom prst="rect">
              <a:avLst/>
            </a:prstGeom>
            <a:noFill/>
          </p:spPr>
          <p:txBody>
            <a:bodyPr lIns="0" tIns="0" rIns="0" bIns="0" anchor="ctr"/>
            <a:lstStyle>
              <a:lvl1pPr marL="342900" indent="-342900" algn="l" defTabSz="457200" rtl="0" eaLnBrk="0" fontAlgn="base" hangingPunct="0">
                <a:spcBef>
                  <a:spcPct val="20000"/>
                </a:spcBef>
                <a:spcAft>
                  <a:spcPct val="0"/>
                </a:spcAft>
                <a:buClr>
                  <a:schemeClr val="accent2"/>
                </a:buClr>
                <a:buSzPct val="80000"/>
                <a:buFont typeface="Wingdings" panose="05000000000000000000" pitchFamily="2" charset="2"/>
                <a:buChar char=""/>
                <a:defRPr sz="1600" kern="1200">
                  <a:solidFill>
                    <a:schemeClr val="tx1"/>
                  </a:solidFill>
                  <a:latin typeface="+mj-lt"/>
                  <a:ea typeface="+mn-ea"/>
                  <a:cs typeface="+mn-cs"/>
                </a:defRPr>
              </a:lvl1pPr>
              <a:lvl2pPr marL="622300" indent="-28575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2pPr>
              <a:lvl3pPr marL="990600" indent="-266700" algn="l" defTabSz="45085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3pPr>
              <a:lvl4pPr marL="12573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4pPr>
              <a:lvl5pPr marL="1612900" indent="-266700" algn="l" defTabSz="457200" rtl="0" eaLnBrk="0" fontAlgn="base" hangingPunct="0">
                <a:spcBef>
                  <a:spcPct val="20000"/>
                </a:spcBef>
                <a:spcAft>
                  <a:spcPct val="0"/>
                </a:spcAft>
                <a:buClr>
                  <a:schemeClr val="accent2"/>
                </a:buClr>
                <a:buFont typeface="Symbol" panose="05050102010706020507" pitchFamily="18" charset="2"/>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1200"/>
                </a:spcBef>
                <a:spcAft>
                  <a:spcPct val="0"/>
                </a:spcAft>
                <a:buClr>
                  <a:srgbClr val="1E5A82"/>
                </a:buClr>
                <a:buSzPct val="80000"/>
                <a:buFont typeface="Wingdings" panose="05000000000000000000" pitchFamily="2" charset="2"/>
                <a:buNone/>
                <a:defRPr/>
              </a:pPr>
              <a:r>
                <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rPr>
                <a:t>三</a:t>
              </a:r>
              <a:endParaRPr kumimoji="0" lang="zh-CN" altLang="en-US" sz="1400" b="1"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sp>
        <p:nvSpPr>
          <p:cNvPr id="25" name="文本占位符 4"/>
          <p:cNvSpPr txBox="1"/>
          <p:nvPr>
            <p:custDataLst>
              <p:tags r:id="rId23"/>
            </p:custDataLst>
          </p:nvPr>
        </p:nvSpPr>
        <p:spPr bwMode="gray">
          <a:xfrm>
            <a:off x="4435852" y="5047800"/>
            <a:ext cx="7068762" cy="276860"/>
          </a:xfrm>
          <a:prstGeom prst="rect">
            <a:avLst/>
          </a:prstGeom>
        </p:spPr>
        <p:txBody>
          <a:bodyPr wrap="square" lIns="0" tIns="0" rIns="0" bIns="0" anchor="ctr">
            <a:noAutofit/>
          </a:bodyPr>
          <a:lstStyle>
            <a:defPPr>
              <a:defRPr lang="zh-CN"/>
            </a:defPPr>
            <a:lvl1pPr marR="0" lvl="0" indent="0" algn="just" defTabSz="457200" eaLnBrk="0" fontAlgn="base" hangingPunct="0">
              <a:lnSpc>
                <a:spcPct val="100000"/>
              </a:lnSpc>
              <a:spcBef>
                <a:spcPts val="1200"/>
              </a:spcBef>
              <a:spcAft>
                <a:spcPct val="0"/>
              </a:spcAft>
              <a:buClr>
                <a:srgbClr val="1E5A82"/>
              </a:buClr>
              <a:buSzPct val="80000"/>
              <a:buFont typeface="Wingdings" panose="05000000000000000000" pitchFamily="2" charset="2"/>
              <a:buNone/>
              <a:defRPr kumimoji="0" sz="2400" b="1" i="0" u="none" strike="noStrike" cap="none" spc="0" normalizeH="0" baseline="0">
                <a:ln>
                  <a:noFill/>
                </a:ln>
                <a:solidFill>
                  <a:srgbClr val="9B0F1E"/>
                </a:solidFill>
                <a:effectLst/>
                <a:uLnTx/>
                <a:uFillTx/>
                <a:latin typeface="Arial" panose="020B0604020202020204"/>
                <a:ea typeface="微软雅黑" panose="020B0503020204020204" pitchFamily="34" charset="-122"/>
                <a:cs typeface="+mn-ea"/>
              </a:defRPr>
            </a:lvl1pPr>
            <a:lvl2pPr marL="622300" indent="-28575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2pPr>
            <a:lvl3pPr marL="990600" indent="-266700" defTabSz="450850" eaLnBrk="0" fontAlgn="base" hangingPunct="0">
              <a:spcBef>
                <a:spcPct val="20000"/>
              </a:spcBef>
              <a:spcAft>
                <a:spcPct val="0"/>
              </a:spcAft>
              <a:buClr>
                <a:schemeClr val="accent2"/>
              </a:buClr>
              <a:buFont typeface="Symbol" panose="05050102010706020507" pitchFamily="18" charset="2"/>
              <a:buChar char="-"/>
              <a:defRPr sz="1600">
                <a:latin typeface="+mj-lt"/>
              </a:defRPr>
            </a:lvl3pPr>
            <a:lvl4pPr marL="12573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4pPr>
            <a:lvl5pPr marL="1612900" indent="-266700" defTabSz="457200" eaLnBrk="0" fontAlgn="base" hangingPunct="0">
              <a:spcBef>
                <a:spcPct val="20000"/>
              </a:spcBef>
              <a:spcAft>
                <a:spcPct val="0"/>
              </a:spcAft>
              <a:buClr>
                <a:schemeClr val="accent2"/>
              </a:buClr>
              <a:buFont typeface="Symbol" panose="05050102010706020507" pitchFamily="18" charset="2"/>
              <a:buChar char="-"/>
              <a:defRPr sz="1600">
                <a:latin typeface="+mj-lt"/>
              </a:defRPr>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pPr lvl="0" algn="just"/>
            <a:r>
              <a:rPr lang="zh-CN" altLang="en-US" dirty="0">
                <a:solidFill>
                  <a:schemeClr val="accent1"/>
                </a:solidFill>
                <a:sym typeface="+mn-lt"/>
              </a:rPr>
              <a:t>集中整治违规吃喝自查自纠</a:t>
            </a:r>
            <a:endParaRPr lang="zh-CN" altLang="en-US" dirty="0">
              <a:solidFill>
                <a:schemeClr val="accent1"/>
              </a:solidFill>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p:cNvSpPr>
          <p:nvPr>
            <p:ph type="title"/>
          </p:nvPr>
        </p:nvSpPr>
        <p:spPr>
          <a:xfrm>
            <a:off x="694055" y="527050"/>
            <a:ext cx="9362440" cy="572770"/>
          </a:xfrm>
        </p:spPr>
        <p:txBody>
          <a:bodyPr lIns="0" tIns="0" rIns="0" bIns="0" anchor="b" anchorCtr="0"/>
          <a:p>
            <a:pPr defTabSz="914400">
              <a:buNone/>
            </a:pPr>
            <a:r>
              <a:rPr lang="zh-CN" altLang="en-US" sz="2400" kern="1200" dirty="0">
                <a:solidFill>
                  <a:schemeClr val="tx1"/>
                </a:solidFill>
                <a:latin typeface="+mj-lt"/>
                <a:ea typeface="+mj-ea"/>
                <a:cs typeface="+mj-cs"/>
              </a:rPr>
              <a:t>四、集中整治违规吃喝自查自纠</a:t>
            </a:r>
            <a:endParaRPr lang="zh-CN" altLang="en-US" sz="2400" kern="1200" dirty="0">
              <a:solidFill>
                <a:schemeClr val="tx1"/>
              </a:solidFill>
              <a:latin typeface="+mj-lt"/>
              <a:ea typeface="+mj-ea"/>
              <a:cs typeface="+mj-cs"/>
            </a:endParaRPr>
          </a:p>
        </p:txBody>
      </p:sp>
      <p:sp>
        <p:nvSpPr>
          <p:cNvPr id="4" name="灯片编号占位符 3"/>
          <p:cNvSpPr>
            <a:spLocks noGrp="1"/>
          </p:cNvSpPr>
          <p:nvPr>
            <p:ph type="sldNum" sz="quarter" idx="4"/>
          </p:nvPr>
        </p:nvSpPr>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defRPr/>
            </a:pPr>
            <a:fld id="{B14E1021-C6E8-4DBF-9E65-2515C44D76C7}" type="slidenum">
              <a:rPr kumimoji="0" lang="zh-CN" altLang="en-US" sz="800" b="0" i="0" u="none" strike="noStrike" kern="1200" cap="none" spc="0" normalizeH="0" baseline="0" noProof="0" smtClean="0">
                <a:ln>
                  <a:noFill/>
                </a:ln>
                <a:solidFill>
                  <a:prstClr val="white">
                    <a:lumMod val="50000"/>
                  </a:prstClr>
                </a:solidFill>
                <a:effectLst/>
                <a:uLnTx/>
                <a:uFillTx/>
                <a:latin typeface="Arial" panose="020B0604020202020204"/>
                <a:ea typeface="微软雅黑" panose="020B0503020204020204" pitchFamily="34" charset="-122"/>
                <a:cs typeface="+mn-cs"/>
              </a:rPr>
            </a:fld>
            <a:endParaRPr kumimoji="0" lang="zh-CN" altLang="en-US" sz="800" b="0" i="0" u="none" strike="noStrike" kern="1200" cap="none" spc="0" normalizeH="0" baseline="0" noProof="0" dirty="0">
              <a:ln>
                <a:noFill/>
              </a:ln>
              <a:solidFill>
                <a:prstClr val="white">
                  <a:lumMod val="50000"/>
                </a:prstClr>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571500" y="1177290"/>
            <a:ext cx="10743565" cy="410845"/>
          </a:xfrm>
          <a:prstGeom prst="rect">
            <a:avLst/>
          </a:prstGeom>
        </p:spPr>
        <p:txBody>
          <a:bodyPr wrap="square">
            <a:spAutoFit/>
          </a:bodyPr>
          <a:p>
            <a:pPr marL="0" algn="l" defTabSz="266700">
              <a:lnSpc>
                <a:spcPct val="130000"/>
              </a:lnSpc>
              <a:spcAft>
                <a:spcPts val="1200"/>
              </a:spcAft>
              <a:buClr>
                <a:srgbClr val="9B0F1E"/>
              </a:buClr>
              <a:buSzTx/>
              <a:buFont typeface="Wingdings" panose="05000000000000000000" charset="0"/>
            </a:pPr>
            <a:r>
              <a:rPr lang="en-US" altLang="zh-CN" sz="1600">
                <a:latin typeface="微软雅黑" panose="020B0503020204020204" pitchFamily="34" charset="-122"/>
                <a:cs typeface="微软雅黑" panose="020B0503020204020204" pitchFamily="34" charset="-122"/>
              </a:rPr>
              <a:t>    </a:t>
            </a:r>
            <a:r>
              <a:rPr lang="zh-CN" altLang="en-US" sz="1600">
                <a:latin typeface="微软雅黑" panose="020B0503020204020204" pitchFamily="34" charset="-122"/>
                <a:cs typeface="微软雅黑" panose="020B0503020204020204" pitchFamily="34" charset="-122"/>
              </a:rPr>
              <a:t>略。</a:t>
            </a:r>
            <a:endParaRPr lang="zh-CN" altLang="en-US" sz="1600">
              <a:latin typeface="仿宋" panose="02010609060101010101" charset="-122"/>
              <a:ea typeface="仿宋" panose="02010609060101010101"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对象 2" hidden="1"/>
          <p:cNvGraphicFramePr>
            <a:graphicFrameLocks noChangeAspect="1"/>
          </p:cNvGraphicFramePr>
          <p:nvPr>
            <p:custDataLst>
              <p:tags r:id="rId1"/>
            </p:custDataLst>
          </p:nvPr>
        </p:nvGraphicFramePr>
        <p:xfrm>
          <a:off x="3176" y="1588"/>
          <a:ext cx="1587" cy="1587"/>
        </p:xfrm>
        <a:graphic>
          <a:graphicData uri="http://schemas.openxmlformats.org/presentationml/2006/ole">
            <mc:AlternateContent xmlns:mc="http://schemas.openxmlformats.org/markup-compatibility/2006">
              <mc:Choice xmlns:v="urn:schemas-microsoft-com:vml" Requires="v">
                <p:oleObj spid="_x0000_s2" name="think-cell 幻灯片" r:id="rId2" imgW="10160" imgH="10160" progId="TCLayout.ActiveDocument.1">
                  <p:embed/>
                </p:oleObj>
              </mc:Choice>
              <mc:Fallback>
                <p:oleObj name="think-cell 幻灯片" r:id="rId2" imgW="10160" imgH="10160" progId="TCLayout.ActiveDocument.1">
                  <p:embed/>
                  <p:pic>
                    <p:nvPicPr>
                      <p:cNvPr id="0" name="对象 2" hidden="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6"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矩形 5"/>
          <p:cNvSpPr/>
          <p:nvPr/>
        </p:nvSpPr>
        <p:spPr bwMode="auto">
          <a:xfrm>
            <a:off x="-1" y="-1"/>
            <a:ext cx="12192001" cy="6857991"/>
          </a:xfrm>
          <a:prstGeom prst="rect">
            <a:avLst/>
          </a:prstGeom>
          <a:solidFill>
            <a:schemeClr val="accent2"/>
          </a:soli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grpSp>
        <p:nvGrpSpPr>
          <p:cNvPr id="39" name="组合 38"/>
          <p:cNvGrpSpPr/>
          <p:nvPr/>
        </p:nvGrpSpPr>
        <p:grpSpPr>
          <a:xfrm>
            <a:off x="-3769540" y="3429000"/>
            <a:ext cx="9142503" cy="4670681"/>
            <a:chOff x="-4411265" y="3846779"/>
            <a:chExt cx="9142503" cy="4670681"/>
          </a:xfrm>
        </p:grpSpPr>
        <p:sp>
          <p:nvSpPr>
            <p:cNvPr id="9" name="矩形 8"/>
            <p:cNvSpPr/>
            <p:nvPr/>
          </p:nvSpPr>
          <p:spPr bwMode="auto">
            <a:xfrm rot="2700000">
              <a:off x="-1740228" y="1445956"/>
              <a:ext cx="495300" cy="5296946"/>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0" name="矩形 9"/>
            <p:cNvSpPr/>
            <p:nvPr/>
          </p:nvSpPr>
          <p:spPr bwMode="auto">
            <a:xfrm rot="2700000">
              <a:off x="-1407912" y="1494448"/>
              <a:ext cx="495300" cy="6502006"/>
            </a:xfrm>
            <a:prstGeom prst="rect">
              <a:avLst/>
            </a:prstGeom>
            <a:gradFill>
              <a:gsLst>
                <a:gs pos="100000">
                  <a:schemeClr val="accent2"/>
                </a:gs>
                <a:gs pos="33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1" name="矩形 10"/>
            <p:cNvSpPr/>
            <p:nvPr/>
          </p:nvSpPr>
          <p:spPr bwMode="auto">
            <a:xfrm rot="2700000">
              <a:off x="-905182" y="2787302"/>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2" name="矩形 11"/>
            <p:cNvSpPr/>
            <p:nvPr/>
          </p:nvSpPr>
          <p:spPr bwMode="auto">
            <a:xfrm rot="2700000">
              <a:off x="-998919" y="3864377"/>
              <a:ext cx="495300" cy="4877513"/>
            </a:xfrm>
            <a:prstGeom prst="rect">
              <a:avLst/>
            </a:prstGeom>
            <a:gradFill>
              <a:gsLst>
                <a:gs pos="100000">
                  <a:schemeClr val="accent2"/>
                </a:gs>
                <a:gs pos="42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3" name="矩形 12"/>
            <p:cNvSpPr/>
            <p:nvPr/>
          </p:nvSpPr>
          <p:spPr bwMode="auto">
            <a:xfrm rot="2700000">
              <a:off x="78156" y="3770640"/>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5" name="矩形 14"/>
            <p:cNvSpPr/>
            <p:nvPr/>
          </p:nvSpPr>
          <p:spPr bwMode="auto">
            <a:xfrm rot="2700000">
              <a:off x="-15581" y="4847715"/>
              <a:ext cx="495300" cy="4877513"/>
            </a:xfrm>
            <a:prstGeom prst="rect">
              <a:avLst/>
            </a:prstGeom>
            <a:gradFill>
              <a:gsLst>
                <a:gs pos="100000">
                  <a:schemeClr val="accent2"/>
                </a:gs>
                <a:gs pos="42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6" name="矩形 15"/>
            <p:cNvSpPr/>
            <p:nvPr/>
          </p:nvSpPr>
          <p:spPr bwMode="auto">
            <a:xfrm rot="2700000">
              <a:off x="1061494" y="4753978"/>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7" name="矩形 16"/>
            <p:cNvSpPr/>
            <p:nvPr/>
          </p:nvSpPr>
          <p:spPr bwMode="auto">
            <a:xfrm rot="2700000">
              <a:off x="967757" y="5831053"/>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18" name="矩形 17"/>
            <p:cNvSpPr/>
            <p:nvPr/>
          </p:nvSpPr>
          <p:spPr bwMode="auto">
            <a:xfrm rot="2700000">
              <a:off x="2044832" y="5737316"/>
              <a:ext cx="495300" cy="4877513"/>
            </a:xfrm>
            <a:prstGeom prst="rect">
              <a:avLst/>
            </a:prstGeom>
            <a:gradFill>
              <a:gsLst>
                <a:gs pos="100000">
                  <a:schemeClr val="accent2"/>
                </a:gs>
                <a:gs pos="26000">
                  <a:schemeClr val="accent2"/>
                </a:gs>
                <a:gs pos="0">
                  <a:schemeClr val="bg2">
                    <a:alpha val="2000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grpSp>
      <p:sp>
        <p:nvSpPr>
          <p:cNvPr id="25" name="矩形 24"/>
          <p:cNvSpPr/>
          <p:nvPr/>
        </p:nvSpPr>
        <p:spPr bwMode="auto">
          <a:xfrm rot="13500000">
            <a:off x="12298723" y="449005"/>
            <a:ext cx="495300" cy="6325332"/>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26" name="矩形 25"/>
          <p:cNvSpPr/>
          <p:nvPr/>
        </p:nvSpPr>
        <p:spPr bwMode="auto">
          <a:xfrm rot="13500000">
            <a:off x="12139887" y="923090"/>
            <a:ext cx="495300" cy="37281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27" name="矩形 26"/>
          <p:cNvSpPr/>
          <p:nvPr/>
        </p:nvSpPr>
        <p:spPr bwMode="auto">
          <a:xfrm rot="13500000">
            <a:off x="11946831" y="-272779"/>
            <a:ext cx="495300" cy="4539331"/>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28" name="矩形 27"/>
          <p:cNvSpPr/>
          <p:nvPr/>
        </p:nvSpPr>
        <p:spPr bwMode="auto">
          <a:xfrm rot="13500000">
            <a:off x="11007243" y="-122093"/>
            <a:ext cx="495300" cy="4150459"/>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29" name="矩形 28"/>
          <p:cNvSpPr/>
          <p:nvPr/>
        </p:nvSpPr>
        <p:spPr bwMode="auto">
          <a:xfrm rot="13500000">
            <a:off x="11092598" y="-1202641"/>
            <a:ext cx="495300" cy="4174169"/>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30" name="矩形 29"/>
          <p:cNvSpPr/>
          <p:nvPr/>
        </p:nvSpPr>
        <p:spPr bwMode="auto">
          <a:xfrm rot="13500000">
            <a:off x="10119082" y="-1066007"/>
            <a:ext cx="495300" cy="38812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31" name="矩形 30"/>
          <p:cNvSpPr/>
          <p:nvPr/>
        </p:nvSpPr>
        <p:spPr bwMode="auto">
          <a:xfrm rot="13500000">
            <a:off x="9550605" y="-2417382"/>
            <a:ext cx="495300" cy="5754282"/>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32" name="矩形 31"/>
          <p:cNvSpPr/>
          <p:nvPr/>
        </p:nvSpPr>
        <p:spPr bwMode="auto">
          <a:xfrm rot="13500000">
            <a:off x="9189873" y="-2026924"/>
            <a:ext cx="495300" cy="3728158"/>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33" name="矩形 32"/>
          <p:cNvSpPr/>
          <p:nvPr/>
        </p:nvSpPr>
        <p:spPr bwMode="auto">
          <a:xfrm rot="13500000">
            <a:off x="9139897" y="-3163528"/>
            <a:ext cx="495300" cy="4134641"/>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sp>
        <p:nvSpPr>
          <p:cNvPr id="34" name="矩形 33"/>
          <p:cNvSpPr/>
          <p:nvPr/>
        </p:nvSpPr>
        <p:spPr bwMode="auto">
          <a:xfrm rot="13500000">
            <a:off x="7739674" y="-3203643"/>
            <a:ext cx="495300" cy="5048642"/>
          </a:xfrm>
          <a:prstGeom prst="rect">
            <a:avLst/>
          </a:prstGeom>
          <a:gradFill>
            <a:gsLst>
              <a:gs pos="100000">
                <a:schemeClr val="accent2"/>
              </a:gs>
              <a:gs pos="45000">
                <a:schemeClr val="accent3">
                  <a:alpha val="50000"/>
                </a:schemeClr>
              </a:gs>
              <a:gs pos="0">
                <a:schemeClr val="bg2">
                  <a:alpha val="0"/>
                </a:schemeClr>
              </a:gs>
            </a:gsLst>
            <a:lin ang="4200000" scaled="0"/>
          </a:gradFill>
          <a:ln w="9525">
            <a:noFill/>
            <a:miter lim="800000"/>
          </a:ln>
        </p:spPr>
        <p:txBody>
          <a:bodyPr wrap="square" lIns="0" tIns="0" rIns="0" bIns="0" rtlCol="0" anchor="ctr">
            <a:noAutofit/>
          </a:bodyPr>
          <a:lstStyle/>
          <a:p>
            <a:pPr algn="just">
              <a:lnSpc>
                <a:spcPts val="2880"/>
              </a:lnSpc>
              <a:buClr>
                <a:srgbClr val="9A0F1D"/>
              </a:buClr>
            </a:pPr>
            <a:endParaRPr kumimoji="1" lang="zh-CN" altLang="en-US" b="1" dirty="0">
              <a:solidFill>
                <a:srgbClr val="404040"/>
              </a:solidFill>
              <a:ea typeface="微软雅黑" panose="020B0503020204020204" pitchFamily="34" charset="-122"/>
              <a:cs typeface="Arial" panose="020B0604020202020204" pitchFamily="34" charset="0"/>
            </a:endParaRPr>
          </a:p>
        </p:txBody>
      </p:sp>
      <p:pic>
        <p:nvPicPr>
          <p:cNvPr id="38" name="图形 37"/>
          <p:cNvPicPr>
            <a:picLocks noChangeAspect="1"/>
          </p:cNvPicPr>
          <p:nvPr/>
        </p:nvPicPr>
        <p:blipFill>
          <a:blip r:embed="rId4"/>
          <a:stretch>
            <a:fillRect/>
          </a:stretch>
        </p:blipFill>
        <p:spPr>
          <a:xfrm>
            <a:off x="3679479" y="2755073"/>
            <a:ext cx="4731190" cy="889000"/>
          </a:xfrm>
          <a:prstGeom prst="rect">
            <a:avLst/>
          </a:prstGeom>
        </p:spPr>
      </p:pic>
    </p:spTree>
  </p:cSld>
  <p:clrMapOvr>
    <a:masterClrMapping/>
  </p:clrMapOvr>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hinkcellActiveDocDoNotDelete"/>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hinkcellActiveDocDoNotDelete"/>
</p:tagLst>
</file>

<file path=ppt/tags/tag5.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8.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1.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2.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4.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15.xml><?xml version="1.0" encoding="utf-8"?>
<p:tagLst xmlns:p="http://schemas.openxmlformats.org/presentationml/2006/main">
  <p:tag name="KSO_WM_BEAUTIFY_FLAG" val=""/>
  <p:tag name="KSO_WM_DIAGRAM_VIRTUALLY_FRAME" val="{&quot;height&quot;:145.35,&quot;left&quot;:293.95,&quot;top&quot;:236.4,&quot;width&quot;:611.5751181102362}"/>
</p:tagLst>
</file>

<file path=ppt/tags/tag1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8.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1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0.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21.xml><?xml version="1.0" encoding="utf-8"?>
<p:tagLst xmlns:p="http://schemas.openxmlformats.org/presentationml/2006/main">
  <p:tag name="THINKCELLSHAPEDONOTDELETE" val="thinkcellActiveDocDoNotDelete"/>
</p:tagLst>
</file>

<file path=ppt/tags/tag22.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4.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5.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8.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2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1.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32.xml><?xml version="1.0" encoding="utf-8"?>
<p:tagLst xmlns:p="http://schemas.openxmlformats.org/presentationml/2006/main">
  <p:tag name="KSO_WM_BEAUTIFY_FLAG" val=""/>
  <p:tag name="KSO_WM_DIAGRAM_VIRTUALLY_FRAME" val="{&quot;height&quot;:145.35,&quot;left&quot;:293.95,&quot;top&quot;:236.4,&quot;width&quot;:611.5751181102362}"/>
</p:tagLst>
</file>

<file path=ppt/tags/tag3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4.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5.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37.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38.xml><?xml version="1.0" encoding="utf-8"?>
<p:tagLst xmlns:p="http://schemas.openxmlformats.org/presentationml/2006/main">
  <p:tag name="THINKCELLSHAPEDONOTDELETE" val="thinkcellActiveDocDoNotDelete"/>
</p:tagLst>
</file>

<file path=ppt/tags/tag3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1.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2.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4.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5.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48.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49.xml><?xml version="1.0" encoding="utf-8"?>
<p:tagLst xmlns:p="http://schemas.openxmlformats.org/presentationml/2006/main">
  <p:tag name="KSO_WM_BEAUTIFY_FLAG" val=""/>
  <p:tag name="KSO_WM_DIAGRAM_VIRTUALLY_FRAME" val="{&quot;height&quot;:145.35,&quot;left&quot;:293.95,&quot;top&quot;:236.4,&quot;width&quot;:611.5751181102362}"/>
</p:tagLst>
</file>

<file path=ppt/tags/tag5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1.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2.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4.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55.xml><?xml version="1.0" encoding="utf-8"?>
<p:tagLst xmlns:p="http://schemas.openxmlformats.org/presentationml/2006/main">
  <p:tag name="THINKCELLSHAPEDONOTDELETE" val="thinkcellActiveDocDoNotDelete"/>
</p:tagLst>
</file>

<file path=ppt/tags/tag56.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8.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5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1.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2.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3.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4.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5.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66.xml><?xml version="1.0" encoding="utf-8"?>
<p:tagLst xmlns:p="http://schemas.openxmlformats.org/presentationml/2006/main">
  <p:tag name="KSO_WM_BEAUTIFY_FLAG" val=""/>
  <p:tag name="KSO_WM_DIAGRAM_VIRTUALLY_FRAME" val="{&quot;height&quot;:145.35,&quot;left&quot;:293.95,&quot;top&quot;:236.4,&quot;width&quot;:611.5751181102362}"/>
</p:tagLst>
</file>

<file path=ppt/tags/tag67.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8.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69.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70.xml><?xml version="1.0" encoding="utf-8"?>
<p:tagLst xmlns:p="http://schemas.openxmlformats.org/presentationml/2006/main">
  <p:tag name="KSO_WM_DIAGRAM_VIRTUALLY_FRAME" val="{&quot;height&quot;:187.5122834645669,&quot;left&quot;:292.7214960629921,&quot;top&quot;:235.93771653543308,&quot;width&quot;:613.1536220472441}"/>
</p:tagLst>
</file>

<file path=ppt/tags/tag71.xml><?xml version="1.0" encoding="utf-8"?>
<p:tagLst xmlns:p="http://schemas.openxmlformats.org/presentationml/2006/main">
  <p:tag name="KSO_WM_BEAUTIFY_FLAG" val=""/>
  <p:tag name="KSO_WM_DIAGRAM_VIRTUALLY_FRAME" val="{&quot;height&quot;:187.5122834645669,&quot;left&quot;:292.7214960629921,&quot;top&quot;:235.93771653543308,&quot;width&quot;:613.1536220472441}"/>
</p:tagLst>
</file>

<file path=ppt/tags/tag72.xml><?xml version="1.0" encoding="utf-8"?>
<p:tagLst xmlns:p="http://schemas.openxmlformats.org/presentationml/2006/main">
  <p:tag name="THINKCELLSHAPEDONOTDELETE" val="thinkcellActiveDocDoNotDelete"/>
</p:tagLst>
</file>

<file path=ppt/tags/tag73.xml><?xml version="1.0" encoding="utf-8"?>
<p:tagLst xmlns:p="http://schemas.openxmlformats.org/presentationml/2006/main">
  <p:tag name="THINKCELLUNDODONOTDELETE" val="0"/>
  <p:tag name="COMMONDATA" val="eyJoZGlkIjoiNzRkYTZmMDAwYTA0MTcxM2MzZjdjNzFhMTkwZDA3NzAifQ=="/>
  <p:tag name="commondata" val="eyJoZGlkIjoiMDA1MmJmM2VmZDc3MmE5ODFiOGYwZWFmMTExZjMwNjkifQ=="/>
</p:tagLst>
</file>

<file path=ppt/theme/theme1.xml><?xml version="1.0" encoding="utf-8"?>
<a:theme xmlns:a="http://schemas.openxmlformats.org/drawingml/2006/main" name="1_Office 主题​​">
  <a:themeElements>
    <a:clrScheme name="自定义 10">
      <a:dk1>
        <a:sysClr val="windowText" lastClr="000000"/>
      </a:dk1>
      <a:lt1>
        <a:sysClr val="window" lastClr="FFFFFF"/>
      </a:lt1>
      <a:dk2>
        <a:srgbClr val="780F14"/>
      </a:dk2>
      <a:lt2>
        <a:srgbClr val="9B0F1E"/>
      </a:lt2>
      <a:accent1>
        <a:srgbClr val="872B1E"/>
      </a:accent1>
      <a:accent2>
        <a:srgbClr val="BE382D"/>
      </a:accent2>
      <a:accent3>
        <a:srgbClr val="CC0000"/>
      </a:accent3>
      <a:accent4>
        <a:srgbClr val="DCD7C3"/>
      </a:accent4>
      <a:accent5>
        <a:srgbClr val="C8B478"/>
      </a:accent5>
      <a:accent6>
        <a:srgbClr val="8C8264"/>
      </a:accent6>
      <a:hlink>
        <a:srgbClr val="0000FF"/>
      </a:hlink>
      <a:folHlink>
        <a:srgbClr val="800080"/>
      </a:folHlink>
    </a:clrScheme>
    <a:fontScheme name="自定义 1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7404</Words>
  <Application>WPS 演示</Application>
  <PresentationFormat>宽屏</PresentationFormat>
  <Paragraphs>322</Paragraphs>
  <Slides>24</Slides>
  <Notes>12</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8</vt:i4>
      </vt:variant>
      <vt:variant>
        <vt:lpstr>幻灯片标题</vt:lpstr>
      </vt:variant>
      <vt:variant>
        <vt:i4>24</vt:i4>
      </vt:variant>
    </vt:vector>
  </HeadingPairs>
  <TitlesOfParts>
    <vt:vector size="44" baseType="lpstr">
      <vt:lpstr>Arial</vt:lpstr>
      <vt:lpstr>宋体</vt:lpstr>
      <vt:lpstr>Wingdings</vt:lpstr>
      <vt:lpstr>微软雅黑</vt:lpstr>
      <vt:lpstr>Arial</vt:lpstr>
      <vt:lpstr>Symbol</vt:lpstr>
      <vt:lpstr>Calibri</vt:lpstr>
      <vt:lpstr>Wingdings</vt:lpstr>
      <vt:lpstr>等线</vt:lpstr>
      <vt:lpstr>Arial Unicode MS</vt:lpstr>
      <vt:lpstr>仿宋</vt:lpstr>
      <vt:lpstr>1_Office 主题​​</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TCLayout.ActiveDocument.1</vt:lpstr>
      <vt:lpstr>PowerPoint 演示文稿</vt:lpstr>
      <vt:lpstr>目录</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一、党政机关厉行节约反对浪费条例</vt:lpstr>
      <vt:lpstr>目录</vt:lpstr>
      <vt:lpstr>二、典型案例警示教育</vt:lpstr>
      <vt:lpstr>目录</vt:lpstr>
      <vt:lpstr>三、中央八项规定及其实施细则等法规文件中        关于禁止违规吃喝的规定要求</vt:lpstr>
      <vt:lpstr>三、中央八项规定及其实施细则等法规文件中        关于禁止违规吃喝的规定要求</vt:lpstr>
      <vt:lpstr>三、中央八项规定及其实施细则等法规文件中        关于禁止违规吃喝的规定要求</vt:lpstr>
      <vt:lpstr>三、中央八项规定及其实施细则等法规文件中        关于禁止违规吃喝的规定要求</vt:lpstr>
      <vt:lpstr>三、中央八项规定及其实施细则等法规文件中        关于禁止违规吃喝的规定要求</vt:lpstr>
      <vt:lpstr>目录</vt:lpstr>
      <vt:lpstr>四、集中整治违规吃喝自查自纠</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张建</dc:creator>
  <cp:lastModifiedBy>蒙</cp:lastModifiedBy>
  <cp:revision>2043</cp:revision>
  <cp:lastPrinted>2023-12-23T05:05:00Z</cp:lastPrinted>
  <dcterms:created xsi:type="dcterms:W3CDTF">2023-12-23T05:05:00Z</dcterms:created>
  <dcterms:modified xsi:type="dcterms:W3CDTF">2025-06-13T09:45:03Z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50F6AC9CA1824E45A53F5EC852E27C36_12</vt:lpwstr>
  </property>
  <property fmtid="{D5CDD505-2E9C-101B-9397-08002B2CF9AE}" pid="3" name="KSOProductBuildVer">
    <vt:lpwstr>2052-12.1.0.20784</vt:lpwstr>
  </property>
</Properties>
</file>